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01" r:id="rId2"/>
    <p:sldId id="286" r:id="rId3"/>
    <p:sldId id="308" r:id="rId4"/>
    <p:sldId id="402" r:id="rId5"/>
    <p:sldId id="403" r:id="rId6"/>
    <p:sldId id="256" r:id="rId7"/>
    <p:sldId id="343" r:id="rId8"/>
    <p:sldId id="271" r:id="rId9"/>
    <p:sldId id="272" r:id="rId10"/>
    <p:sldId id="262" r:id="rId11"/>
    <p:sldId id="267" r:id="rId12"/>
    <p:sldId id="265" r:id="rId13"/>
    <p:sldId id="273" r:id="rId14"/>
    <p:sldId id="274" r:id="rId15"/>
    <p:sldId id="299" r:id="rId16"/>
    <p:sldId id="257" r:id="rId17"/>
    <p:sldId id="258" r:id="rId18"/>
    <p:sldId id="259" r:id="rId19"/>
    <p:sldId id="260" r:id="rId20"/>
    <p:sldId id="341" r:id="rId21"/>
    <p:sldId id="261" r:id="rId22"/>
    <p:sldId id="276" r:id="rId23"/>
    <p:sldId id="270" r:id="rId2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3" autoAdjust="0"/>
    <p:restoredTop sz="60898" autoAdjust="0"/>
  </p:normalViewPr>
  <p:slideViewPr>
    <p:cSldViewPr snapToGrid="0">
      <p:cViewPr varScale="1">
        <p:scale>
          <a:sx n="42" d="100"/>
          <a:sy n="42" d="100"/>
        </p:scale>
        <p:origin x="62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8A9AEB-ED88-441F-930F-485190A8ACC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FF985D02-78B0-4591-AF87-377B05876B2C}" type="pres">
      <dgm:prSet presAssocID="{B88A9AEB-ED88-441F-930F-485190A8ACCD}" presName="linearFlow" presStyleCnt="0">
        <dgm:presLayoutVars>
          <dgm:resizeHandles val="exact"/>
        </dgm:presLayoutVars>
      </dgm:prSet>
      <dgm:spPr/>
    </dgm:pt>
  </dgm:ptLst>
  <dgm:cxnLst>
    <dgm:cxn modelId="{20F3E99F-5064-4CBC-82A5-08D8F143698E}" type="presOf" srcId="{B88A9AEB-ED88-441F-930F-485190A8ACCD}" destId="{FF985D02-78B0-4591-AF87-377B05876B2C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78F4F-38E7-4296-92D2-6D52EC01FAE1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77B33-D79A-4680-85FF-4F757DBD183C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315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Använd denna är bild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F2D29-18A8-4788-8232-DF004946E8E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9090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Freight terminal</a:t>
            </a:r>
          </a:p>
          <a:p>
            <a:r>
              <a:rPr lang="en-GB" dirty="0"/>
              <a:t>Can be owned by - DHL, Schenker, DSV, </a:t>
            </a:r>
            <a:r>
              <a:rPr lang="en-GB" dirty="0" err="1"/>
              <a:t>Postnord</a:t>
            </a:r>
            <a:r>
              <a:rPr lang="en-GB" dirty="0"/>
              <a:t>, Bring</a:t>
            </a:r>
          </a:p>
          <a:p>
            <a:r>
              <a:rPr lang="en-GB" dirty="0"/>
              <a:t>Dedicated subcontractor to - DHL, Schenker, DSV, </a:t>
            </a:r>
            <a:r>
              <a:rPr lang="en-GB" dirty="0" err="1"/>
              <a:t>PostNord</a:t>
            </a:r>
            <a:r>
              <a:rPr lang="en-GB" dirty="0"/>
              <a:t>, Bring</a:t>
            </a:r>
          </a:p>
          <a:p>
            <a:r>
              <a:rPr lang="en-GB" dirty="0"/>
              <a:t>Completely independent - Owned by haulage company, LBC, Terminal company</a:t>
            </a:r>
          </a:p>
          <a:p>
            <a:r>
              <a:rPr lang="en-GB" dirty="0"/>
              <a:t>Real estate company - Rent out to, Terminal company, Logistics company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46506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Freight terminal</a:t>
            </a:r>
          </a:p>
          <a:p>
            <a:r>
              <a:rPr lang="en-GB" dirty="0"/>
              <a:t>Domestic operations</a:t>
            </a:r>
          </a:p>
          <a:p>
            <a:r>
              <a:rPr lang="en-GB" dirty="0"/>
              <a:t>Reloading</a:t>
            </a:r>
          </a:p>
          <a:p>
            <a:r>
              <a:rPr lang="en-GB" dirty="0"/>
              <a:t>The estate changes vehicles</a:t>
            </a:r>
          </a:p>
          <a:p>
            <a:r>
              <a:rPr lang="en-GB" dirty="0"/>
              <a:t>On/off distribution vehicles</a:t>
            </a:r>
          </a:p>
          <a:p>
            <a:r>
              <a:rPr lang="en-GB" dirty="0"/>
              <a:t>On/off remote transport vehicles</a:t>
            </a:r>
          </a:p>
          <a:p>
            <a:r>
              <a:rPr lang="en-GB" dirty="0"/>
              <a:t>Reloading of consignment goods - For better route planning</a:t>
            </a:r>
          </a:p>
          <a:p>
            <a:r>
              <a:rPr lang="en-GB" dirty="0"/>
              <a:t>Stores the goods for a short time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02260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Freight terminal</a:t>
            </a:r>
          </a:p>
          <a:p>
            <a:r>
              <a:rPr lang="en-GB" dirty="0"/>
              <a:t>Unloading</a:t>
            </a:r>
          </a:p>
          <a:p>
            <a:endParaRPr lang="en-GB" dirty="0"/>
          </a:p>
          <a:p>
            <a:r>
              <a:rPr lang="en-GB" dirty="0"/>
              <a:t>Waybill - Digital or analogue</a:t>
            </a:r>
          </a:p>
          <a:p>
            <a:r>
              <a:rPr lang="en-GB" dirty="0"/>
              <a:t>Discharge list</a:t>
            </a:r>
          </a:p>
          <a:p>
            <a:endParaRPr lang="en-GB" dirty="0"/>
          </a:p>
          <a:p>
            <a:r>
              <a:rPr lang="en-GB" dirty="0"/>
              <a:t>Placement of goods in goods terminal</a:t>
            </a:r>
          </a:p>
          <a:p>
            <a:r>
              <a:rPr lang="en-GB" dirty="0" err="1"/>
              <a:t>Godstorg</a:t>
            </a:r>
            <a:endParaRPr lang="en-GB" dirty="0"/>
          </a:p>
          <a:p>
            <a:r>
              <a:rPr lang="en-GB" dirty="0"/>
              <a:t>Scaffolding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60183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8870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Domestic Road Transport system for partial goods</a:t>
            </a:r>
          </a:p>
          <a:p>
            <a:r>
              <a:rPr lang="en-GB" dirty="0"/>
              <a:t>Sender Malmö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long-distance transport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Receiver Stockholm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98430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Road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General cargo, up to 2500kg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Distribution vehicles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Pick up and deliver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Via freight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Collected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With other customer goods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9561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Domestic Road Transport system for piece goods</a:t>
            </a:r>
          </a:p>
          <a:p>
            <a:endParaRPr lang="en-US" altLang="zh-CN" dirty="0"/>
          </a:p>
          <a:p>
            <a:r>
              <a:rPr lang="en-US" altLang="zh-CN" dirty="0"/>
              <a:t>Sender Malmö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Domestic Booking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Local Transport (-&gt; Distribution Haulage)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Freight Terminal Malmö (-&gt; Consolidation Stockholm)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Long-distance Transport (-&gt; Long-distance Haulage)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Freight Terminal Stockholm -&gt; Local Transport (-&gt; Distribution Haulage)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Receiver Stockholm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6233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Domestic Road Transport system for piece goods</a:t>
            </a:r>
          </a:p>
          <a:p>
            <a:endParaRPr lang="en-US" altLang="zh-CN" dirty="0"/>
          </a:p>
          <a:p>
            <a:r>
              <a:rPr lang="en-US" altLang="zh-CN" dirty="0"/>
              <a:t>Sender Malmö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Domestic Booking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Local Transport (-&gt; Distribution Haulage)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Freight Terminal Malmö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Long-distance Transport (-&gt; Long-distance Haulage)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en-US" altLang="zh-CN" dirty="0"/>
              <a:t>Freight Terminal </a:t>
            </a:r>
            <a:r>
              <a:rPr lang="en-US" altLang="zh-CN" dirty="0" err="1"/>
              <a:t>Gävle</a:t>
            </a:r>
            <a:r>
              <a:rPr lang="en-US" altLang="zh-CN" dirty="0"/>
              <a:t> (-&gt; Consolidation Mora)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en-US" altLang="zh-CN" dirty="0"/>
              <a:t>Long-distance Transport (-&gt; Long-distance Haulage)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en-US" altLang="zh-CN" dirty="0"/>
              <a:t>Freight Terminal Mora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Local Transport (-&gt; Distribution Haulage)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CN" dirty="0"/>
              <a:t>Receiver Orsa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EE4FB-0C54-4132-818D-CFBD647C0C14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86400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54913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Parties</a:t>
            </a:r>
          </a:p>
          <a:p>
            <a:r>
              <a:rPr lang="en-GB" dirty="0"/>
              <a:t>Sender</a:t>
            </a:r>
          </a:p>
          <a:p>
            <a:r>
              <a:rPr lang="en-GB" dirty="0"/>
              <a:t>Booking and planning</a:t>
            </a:r>
          </a:p>
          <a:p>
            <a:r>
              <a:rPr lang="en-GB" dirty="0"/>
              <a:t>Freight terminal</a:t>
            </a:r>
          </a:p>
          <a:p>
            <a:r>
              <a:rPr lang="en-GB" dirty="0"/>
              <a:t>Dispatch area - Local transport driver, Remote skier</a:t>
            </a:r>
          </a:p>
          <a:p>
            <a:r>
              <a:rPr lang="en-GB" dirty="0"/>
              <a:t>Reception area - Freight terminal remote, Freight terminal premises, Remote skier, Local transport driver</a:t>
            </a:r>
          </a:p>
          <a:p>
            <a:r>
              <a:rPr lang="en-GB" dirty="0"/>
              <a:t>8 - 10 parties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62235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Domestic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"The Big Five“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Dedicated haulage companies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Subcontractors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08467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behind the price of a domestic transport?</a:t>
            </a:r>
          </a:p>
          <a:p>
            <a:r>
              <a:rPr lang="en-GB" dirty="0"/>
              <a:t>Route planning</a:t>
            </a:r>
          </a:p>
          <a:p>
            <a:r>
              <a:rPr lang="en-GB" dirty="0"/>
              <a:t>Degree of filling</a:t>
            </a:r>
          </a:p>
          <a:p>
            <a:r>
              <a:rPr lang="en-GB" dirty="0"/>
              <a:t>Reloading</a:t>
            </a:r>
          </a:p>
          <a:p>
            <a:r>
              <a:rPr lang="en-GB" dirty="0"/>
              <a:t>Waiting times</a:t>
            </a:r>
          </a:p>
          <a:p>
            <a:r>
              <a:rPr lang="en-GB" dirty="0"/>
              <a:t>Vehicle</a:t>
            </a:r>
          </a:p>
          <a:p>
            <a:r>
              <a:rPr lang="en-GB" dirty="0"/>
              <a:t>Digitization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39893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is the transport system controlled?</a:t>
            </a:r>
          </a:p>
          <a:p>
            <a:r>
              <a:rPr lang="en-GB" dirty="0"/>
              <a:t>DHL, Schenker etc – Digitally, The rider gets access to internal IT systems, Part in agreement</a:t>
            </a:r>
          </a:p>
          <a:p>
            <a:r>
              <a:rPr lang="en-GB" dirty="0"/>
              <a:t>The intermediary and LBC- Digitally, Independent IT system, Communication via smartphones, </a:t>
            </a:r>
            <a:r>
              <a:rPr lang="en-GB"/>
              <a:t>Manual handling (Paper waybills)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31990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Statistics 2022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Domestic transport 492,464,000kg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Package included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B2B and B2C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 total of 295 million packages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43 million international parcels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Predominant part of the business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DHL, Schenker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B2B approx. 80%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8B66D-1734-4183-B866-0E5DE0513C9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7373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7115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Consolidation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Long-distance transport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Challenges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"last mile“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Of private persons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Little knowledge of logistics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Little understanding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Digitization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Delivery times/opening hours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City deliveries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Sustainability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Consolidation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Delivery times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8506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Terminals</a:t>
            </a:r>
          </a:p>
          <a:p>
            <a:r>
              <a:rPr lang="en-GB" dirty="0"/>
              <a:t>HUB terminal</a:t>
            </a:r>
          </a:p>
          <a:p>
            <a:r>
              <a:rPr lang="en-GB" dirty="0"/>
              <a:t>Port terminal</a:t>
            </a:r>
          </a:p>
          <a:p>
            <a:r>
              <a:rPr lang="en-GB" dirty="0"/>
              <a:t>Ferry terminal</a:t>
            </a:r>
          </a:p>
          <a:p>
            <a:r>
              <a:rPr lang="en-GB" dirty="0"/>
              <a:t>Flight terminal</a:t>
            </a:r>
          </a:p>
          <a:p>
            <a:r>
              <a:rPr lang="en-GB" dirty="0"/>
              <a:t>Combi terminal</a:t>
            </a:r>
          </a:p>
          <a:p>
            <a:r>
              <a:rPr lang="en-GB" dirty="0"/>
              <a:t>Freight terminals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77B33-D79A-4680-85FF-4F757DBD183C}" type="slidenum">
              <a:rPr lang="sv-SE" smtClean="0"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319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freight terminal handles transport units</a:t>
            </a:r>
          </a:p>
          <a:p>
            <a:r>
              <a:rPr lang="en-GB" dirty="0"/>
              <a:t>Unit that goods can be loaded into, </a:t>
            </a:r>
            <a:r>
              <a:rPr lang="en-GB" dirty="0" err="1"/>
              <a:t>e.g</a:t>
            </a:r>
            <a:endParaRPr lang="en-GB" dirty="0"/>
          </a:p>
          <a:p>
            <a:r>
              <a:rPr lang="en-GB" dirty="0"/>
              <a:t>Stool, Box, Hedge, Cardboard, Barrel</a:t>
            </a:r>
          </a:p>
          <a:p>
            <a:r>
              <a:rPr lang="en-GB" dirty="0"/>
              <a:t>Feature - Keep the goods together, Be carrying, Protective, Load securing</a:t>
            </a:r>
          </a:p>
          <a:p>
            <a:r>
              <a:rPr lang="en-GB" dirty="0"/>
              <a:t>Physical requirements – Size, Time, Form, Management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957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Terminal operations</a:t>
            </a:r>
          </a:p>
          <a:p>
            <a:r>
              <a:rPr lang="en-GB" dirty="0"/>
              <a:t>Capacity - Day</a:t>
            </a:r>
          </a:p>
          <a:p>
            <a:r>
              <a:rPr lang="en-GB" dirty="0"/>
              <a:t>Loading/Unloading – Piers, loading dock, Courtyard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23874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9923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74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5973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8375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129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8613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1259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8273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3489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496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1141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234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B18B9-74B4-400D-91BA-4548C5F455DC}" type="datetimeFigureOut">
              <a:rPr lang="sv-SE" smtClean="0"/>
              <a:t>2023-12-05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58271-5085-4C17-B3DB-891028857346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8951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E7BF48DA-C002-4971-8A05-123072C9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73" y="91150"/>
            <a:ext cx="9211854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36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9" name="Platshållare för text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Schenker</a:t>
            </a:r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05075"/>
            <a:ext cx="4542570" cy="3684588"/>
          </a:xfrm>
          <a:prstGeom prst="rect">
            <a:avLst/>
          </a:prstGeom>
        </p:spPr>
      </p:pic>
      <p:sp>
        <p:nvSpPr>
          <p:cNvPr id="10" name="Platshållare för text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v-SE" dirty="0"/>
              <a:t>DSV</a:t>
            </a:r>
          </a:p>
        </p:txBody>
      </p:sp>
      <p:pic>
        <p:nvPicPr>
          <p:cNvPr id="2" name="Platshållare för innehåll 1">
            <a:extLst>
              <a:ext uri="{FF2B5EF4-FFF2-40B4-BE49-F238E27FC236}">
                <a16:creationId xmlns:a16="http://schemas.microsoft.com/office/drawing/2014/main" id="{D3589B83-A7CD-4676-85F8-9E6C9A3D41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71415" y="2505075"/>
            <a:ext cx="418475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cken, himmel, utomhus, byggnad&#10;&#10;Beskrivning genererad med mycket hög exakthet">
            <a:extLst>
              <a:ext uri="{FF2B5EF4-FFF2-40B4-BE49-F238E27FC236}">
                <a16:creationId xmlns:a16="http://schemas.microsoft.com/office/drawing/2014/main" id="{61AD00B9-9835-4318-9F4E-1CBE5D828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9" r="7221" b="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C6525A8-2BCA-4616-866C-B5289F35E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A8C3279-95F3-433F-924C-DC850BFD0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1900" dirty="0"/>
              <a:t>Godsterminal</a:t>
            </a:r>
          </a:p>
          <a:p>
            <a:pPr lvl="1"/>
            <a:r>
              <a:rPr lang="sv-SE" sz="1900" dirty="0"/>
              <a:t>Kan ägas av</a:t>
            </a:r>
          </a:p>
          <a:p>
            <a:pPr lvl="2"/>
            <a:r>
              <a:rPr lang="sv-SE" sz="1900" dirty="0"/>
              <a:t>DHL, Schenker, DSV, Postnord, Bring</a:t>
            </a:r>
          </a:p>
          <a:p>
            <a:pPr lvl="1"/>
            <a:r>
              <a:rPr lang="sv-SE" sz="1900" dirty="0"/>
              <a:t>Dedikerad underleverantör till</a:t>
            </a:r>
          </a:p>
          <a:p>
            <a:pPr lvl="2"/>
            <a:r>
              <a:rPr lang="de-DE" sz="1900" dirty="0"/>
              <a:t>DHL, Schenker, DSV, PostNord, Bring</a:t>
            </a:r>
          </a:p>
          <a:p>
            <a:pPr lvl="1"/>
            <a:r>
              <a:rPr lang="sv-SE" sz="1900" dirty="0"/>
              <a:t>Helt</a:t>
            </a:r>
            <a:r>
              <a:rPr lang="de-DE" sz="1900" dirty="0"/>
              <a:t> </a:t>
            </a:r>
            <a:r>
              <a:rPr lang="sv-SE" sz="1900" dirty="0"/>
              <a:t>fristående</a:t>
            </a:r>
            <a:r>
              <a:rPr lang="de-DE" sz="1900" dirty="0"/>
              <a:t> </a:t>
            </a:r>
          </a:p>
          <a:p>
            <a:pPr lvl="2"/>
            <a:r>
              <a:rPr lang="sv-SE" sz="1900" dirty="0"/>
              <a:t>Ägas</a:t>
            </a:r>
            <a:r>
              <a:rPr lang="de-DE" sz="1900" dirty="0"/>
              <a:t> </a:t>
            </a:r>
            <a:r>
              <a:rPr lang="sv-SE" sz="1900" dirty="0"/>
              <a:t>av</a:t>
            </a:r>
            <a:r>
              <a:rPr lang="de-DE" sz="1900" dirty="0"/>
              <a:t> </a:t>
            </a:r>
            <a:r>
              <a:rPr lang="sv-SE" sz="1900" dirty="0"/>
              <a:t>åkeri</a:t>
            </a:r>
          </a:p>
          <a:p>
            <a:pPr lvl="2"/>
            <a:r>
              <a:rPr lang="sv-SE" sz="1900" dirty="0"/>
              <a:t>LBC</a:t>
            </a:r>
          </a:p>
          <a:p>
            <a:pPr lvl="2"/>
            <a:r>
              <a:rPr lang="sv-SE" sz="1900" dirty="0"/>
              <a:t>Terminalföretag</a:t>
            </a:r>
          </a:p>
          <a:p>
            <a:pPr lvl="1"/>
            <a:r>
              <a:rPr lang="sv-SE" sz="1900" dirty="0"/>
              <a:t>Fastighetsbolag</a:t>
            </a:r>
          </a:p>
          <a:p>
            <a:pPr lvl="2"/>
            <a:r>
              <a:rPr lang="sv-SE" sz="1900" dirty="0"/>
              <a:t>Hyr ut till </a:t>
            </a:r>
          </a:p>
          <a:p>
            <a:pPr lvl="2"/>
            <a:r>
              <a:rPr lang="sv-SE" sz="1900" dirty="0"/>
              <a:t>Terminalföretag</a:t>
            </a:r>
          </a:p>
          <a:p>
            <a:pPr lvl="2"/>
            <a:r>
              <a:rPr lang="sv-SE" sz="1900" dirty="0"/>
              <a:t>Logistikföretag</a:t>
            </a:r>
          </a:p>
          <a:p>
            <a:pPr lvl="2"/>
            <a:endParaRPr lang="sv-SE" sz="1900" dirty="0"/>
          </a:p>
          <a:p>
            <a:pPr marL="914400" lvl="2" indent="0">
              <a:buNone/>
            </a:pPr>
            <a:endParaRPr lang="sv-SE" sz="1900" dirty="0"/>
          </a:p>
          <a:p>
            <a:pPr lvl="2"/>
            <a:endParaRPr lang="sv-SE" sz="1900" dirty="0"/>
          </a:p>
          <a:p>
            <a:pPr lvl="2"/>
            <a:endParaRPr lang="de-DE" sz="1900" dirty="0"/>
          </a:p>
          <a:p>
            <a:pPr lvl="1"/>
            <a:endParaRPr lang="de-DE" sz="1900" dirty="0"/>
          </a:p>
          <a:p>
            <a:pPr lvl="2"/>
            <a:endParaRPr lang="sv-SE" sz="1900" dirty="0"/>
          </a:p>
          <a:p>
            <a:pPr lvl="2"/>
            <a:endParaRPr lang="sv-SE" sz="1900" dirty="0"/>
          </a:p>
          <a:p>
            <a:pPr lvl="2"/>
            <a:endParaRPr lang="sv-SE" sz="1900" dirty="0"/>
          </a:p>
        </p:txBody>
      </p:sp>
    </p:spTree>
    <p:extLst>
      <p:ext uri="{BB962C8B-B14F-4D97-AF65-F5344CB8AC3E}">
        <p14:creationId xmlns:p14="http://schemas.microsoft.com/office/powerpoint/2010/main" val="1447818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376CE49-EA68-41D3-AFB2-3285E55FA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5" r="20370" b="18346"/>
          <a:stretch/>
        </p:blipFill>
        <p:spPr>
          <a:xfrm>
            <a:off x="5120640" y="1904281"/>
            <a:ext cx="6233160" cy="3488813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8CB46AD-EFFE-4DD2-BBE2-8E344046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57E5C50-DF1B-4C24-BBD6-53A289A4B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sv-SE" sz="2000" dirty="0"/>
              <a:t>Godsterminal</a:t>
            </a:r>
          </a:p>
          <a:p>
            <a:pPr lvl="1"/>
            <a:r>
              <a:rPr lang="sv-SE" sz="2000" dirty="0"/>
              <a:t>Verksamhet inrikes</a:t>
            </a:r>
          </a:p>
          <a:p>
            <a:pPr lvl="2"/>
            <a:r>
              <a:rPr lang="sv-SE" dirty="0"/>
              <a:t>Omlastning</a:t>
            </a:r>
          </a:p>
          <a:p>
            <a:pPr lvl="2"/>
            <a:r>
              <a:rPr lang="sv-SE" dirty="0"/>
              <a:t>Godset byter fordon</a:t>
            </a:r>
          </a:p>
          <a:p>
            <a:pPr lvl="2"/>
            <a:r>
              <a:rPr lang="sv-SE" dirty="0"/>
              <a:t>Av/på distributionsfordon</a:t>
            </a:r>
          </a:p>
          <a:p>
            <a:pPr lvl="2"/>
            <a:r>
              <a:rPr lang="sv-SE" dirty="0"/>
              <a:t>Av/på fjärrtransportfordon</a:t>
            </a:r>
          </a:p>
          <a:p>
            <a:pPr lvl="2"/>
            <a:r>
              <a:rPr lang="sv-SE" dirty="0"/>
              <a:t>Omlastning av partigods</a:t>
            </a:r>
          </a:p>
          <a:p>
            <a:pPr lvl="3"/>
            <a:r>
              <a:rPr lang="sv-SE" sz="2000" dirty="0"/>
              <a:t>För bättre ruttplanering</a:t>
            </a:r>
          </a:p>
          <a:p>
            <a:pPr lvl="2"/>
            <a:r>
              <a:rPr lang="sv-SE" dirty="0"/>
              <a:t>Förvarar godset kort tid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1"/>
            <a:endParaRPr lang="sv-SE" sz="2000" dirty="0"/>
          </a:p>
          <a:p>
            <a:pPr lvl="2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5241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golv&#10;&#10;Beskrivning genererad med hög exakthet">
            <a:extLst>
              <a:ext uri="{FF2B5EF4-FFF2-40B4-BE49-F238E27FC236}">
                <a16:creationId xmlns:a16="http://schemas.microsoft.com/office/drawing/2014/main" id="{70B40C57-BD34-4B03-A9C5-E684AD914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9" r="10589" b="2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2CBAB3AA-9EAA-4EF1-8869-A042807A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D656A19-EB19-4E96-A22B-F8CB62904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2000" dirty="0"/>
              <a:t>Godsterminal</a:t>
            </a:r>
          </a:p>
          <a:p>
            <a:pPr lvl="1"/>
            <a:r>
              <a:rPr lang="sv-SE" sz="2000" dirty="0"/>
              <a:t>Lossning</a:t>
            </a:r>
          </a:p>
          <a:p>
            <a:pPr lvl="2"/>
            <a:r>
              <a:rPr lang="sv-SE" dirty="0"/>
              <a:t>Fraktsedel</a:t>
            </a:r>
          </a:p>
          <a:p>
            <a:pPr lvl="3"/>
            <a:r>
              <a:rPr lang="sv-SE" sz="2000" dirty="0"/>
              <a:t>Digital eller analog</a:t>
            </a:r>
          </a:p>
          <a:p>
            <a:pPr lvl="2"/>
            <a:r>
              <a:rPr lang="sv-SE" dirty="0"/>
              <a:t>Losslista</a:t>
            </a:r>
          </a:p>
          <a:p>
            <a:pPr lvl="1"/>
            <a:r>
              <a:rPr lang="sv-SE" sz="2000" dirty="0"/>
              <a:t>Placering av gods i godsterminal</a:t>
            </a:r>
          </a:p>
          <a:p>
            <a:pPr lvl="2"/>
            <a:r>
              <a:rPr lang="sv-SE" dirty="0"/>
              <a:t>Godstorg</a:t>
            </a:r>
          </a:p>
          <a:p>
            <a:pPr lvl="2"/>
            <a:r>
              <a:rPr lang="sv-SE" dirty="0"/>
              <a:t>Ställage</a:t>
            </a:r>
          </a:p>
        </p:txBody>
      </p:sp>
    </p:spTree>
    <p:extLst>
      <p:ext uri="{BB962C8B-B14F-4D97-AF65-F5344CB8AC3E}">
        <p14:creationId xmlns:p14="http://schemas.microsoft.com/office/powerpoint/2010/main" val="426299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4B96D17-31E5-45C9-89B1-993E7EE0E020}"/>
              </a:ext>
            </a:extLst>
          </p:cNvPr>
          <p:cNvSpPr/>
          <p:nvPr/>
        </p:nvSpPr>
        <p:spPr>
          <a:xfrm>
            <a:off x="1157286" y="750091"/>
            <a:ext cx="10072687" cy="4371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2CA8D2C-BEA2-4B92-9DFD-2FBD8E16BFD5}"/>
              </a:ext>
            </a:extLst>
          </p:cNvPr>
          <p:cNvSpPr/>
          <p:nvPr/>
        </p:nvSpPr>
        <p:spPr>
          <a:xfrm>
            <a:off x="1347790" y="791469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Port 1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E4B20EE8-5D79-4437-ADF2-22F9071F39F8}"/>
              </a:ext>
            </a:extLst>
          </p:cNvPr>
          <p:cNvSpPr/>
          <p:nvPr/>
        </p:nvSpPr>
        <p:spPr>
          <a:xfrm>
            <a:off x="2743203" y="791469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Port 2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25CE105-6153-4A19-B52B-F4851796EAB7}"/>
              </a:ext>
            </a:extLst>
          </p:cNvPr>
          <p:cNvSpPr/>
          <p:nvPr/>
        </p:nvSpPr>
        <p:spPr>
          <a:xfrm>
            <a:off x="4138616" y="791469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Port 3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83150BCC-E2E9-45EB-B3ED-F89E8AB96940}"/>
              </a:ext>
            </a:extLst>
          </p:cNvPr>
          <p:cNvSpPr/>
          <p:nvPr/>
        </p:nvSpPr>
        <p:spPr>
          <a:xfrm>
            <a:off x="5519739" y="791469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Port 4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64D4AF0D-0924-4095-99E2-859E71791432}"/>
              </a:ext>
            </a:extLst>
          </p:cNvPr>
          <p:cNvSpPr/>
          <p:nvPr/>
        </p:nvSpPr>
        <p:spPr>
          <a:xfrm>
            <a:off x="6974684" y="791469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Port 5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0CB24FFA-70F3-446E-8180-578BD37926E7}"/>
              </a:ext>
            </a:extLst>
          </p:cNvPr>
          <p:cNvSpPr/>
          <p:nvPr/>
        </p:nvSpPr>
        <p:spPr>
          <a:xfrm>
            <a:off x="1492453" y="4705346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Port 6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2DFE342F-B1D3-438F-B67F-BC17FA1EC571}"/>
              </a:ext>
            </a:extLst>
          </p:cNvPr>
          <p:cNvSpPr/>
          <p:nvPr/>
        </p:nvSpPr>
        <p:spPr>
          <a:xfrm>
            <a:off x="2899174" y="4722016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Port 7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2C5E3324-00A3-4CC4-A1A8-38DE537CE710}"/>
              </a:ext>
            </a:extLst>
          </p:cNvPr>
          <p:cNvSpPr/>
          <p:nvPr/>
        </p:nvSpPr>
        <p:spPr>
          <a:xfrm>
            <a:off x="4286252" y="4722016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Port 8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597E41A8-A3CE-4E0A-B6DE-AFFA738A6252}"/>
              </a:ext>
            </a:extLst>
          </p:cNvPr>
          <p:cNvSpPr/>
          <p:nvPr/>
        </p:nvSpPr>
        <p:spPr>
          <a:xfrm>
            <a:off x="5788823" y="4705346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Port 9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76A56444-89FE-49FA-A680-B17EC934C1A0}"/>
              </a:ext>
            </a:extLst>
          </p:cNvPr>
          <p:cNvSpPr/>
          <p:nvPr/>
        </p:nvSpPr>
        <p:spPr>
          <a:xfrm>
            <a:off x="7291394" y="4724397"/>
            <a:ext cx="1271586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Port 10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F7C1FE98-3EFF-4AA8-BA68-B61E183D606A}"/>
              </a:ext>
            </a:extLst>
          </p:cNvPr>
          <p:cNvSpPr txBox="1"/>
          <p:nvPr/>
        </p:nvSpPr>
        <p:spPr>
          <a:xfrm>
            <a:off x="5157787" y="200025"/>
            <a:ext cx="2071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Ankommande</a:t>
            </a:r>
          </a:p>
        </p:txBody>
      </p:sp>
      <p:sp>
        <p:nvSpPr>
          <p:cNvPr id="21" name="textruta 20">
            <a:extLst>
              <a:ext uri="{FF2B5EF4-FFF2-40B4-BE49-F238E27FC236}">
                <a16:creationId xmlns:a16="http://schemas.microsoft.com/office/drawing/2014/main" id="{64F04744-57B2-4E2A-B986-F579EB0C3022}"/>
              </a:ext>
            </a:extLst>
          </p:cNvPr>
          <p:cNvSpPr txBox="1"/>
          <p:nvPr/>
        </p:nvSpPr>
        <p:spPr>
          <a:xfrm>
            <a:off x="5153026" y="5382790"/>
            <a:ext cx="2071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Avgående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4289D447-4521-4960-BACF-AC2AB1655179}"/>
              </a:ext>
            </a:extLst>
          </p:cNvPr>
          <p:cNvSpPr txBox="1"/>
          <p:nvPr/>
        </p:nvSpPr>
        <p:spPr>
          <a:xfrm>
            <a:off x="200025" y="2691109"/>
            <a:ext cx="145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Lastkaj</a:t>
            </a: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0DC8112E-9261-4C5C-B33B-79981DA8BA84}"/>
              </a:ext>
            </a:extLst>
          </p:cNvPr>
          <p:cNvSpPr/>
          <p:nvPr/>
        </p:nvSpPr>
        <p:spPr>
          <a:xfrm>
            <a:off x="8815387" y="1339453"/>
            <a:ext cx="2257425" cy="769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>
                <a:solidFill>
                  <a:schemeClr val="tx1"/>
                </a:solidFill>
              </a:rPr>
              <a:t>Ställage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F6C6DDA7-47C9-4518-80EE-442F1C9EC1BA}"/>
              </a:ext>
            </a:extLst>
          </p:cNvPr>
          <p:cNvSpPr/>
          <p:nvPr/>
        </p:nvSpPr>
        <p:spPr>
          <a:xfrm>
            <a:off x="8815386" y="2486619"/>
            <a:ext cx="2257425" cy="769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>
                <a:solidFill>
                  <a:schemeClr val="tx1"/>
                </a:solidFill>
              </a:rPr>
              <a:t>Ställage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5DE1B394-AFF8-49FB-8F43-2875EBA3B85A}"/>
              </a:ext>
            </a:extLst>
          </p:cNvPr>
          <p:cNvSpPr/>
          <p:nvPr/>
        </p:nvSpPr>
        <p:spPr>
          <a:xfrm>
            <a:off x="8815385" y="3633785"/>
            <a:ext cx="2257425" cy="769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>
                <a:solidFill>
                  <a:schemeClr val="tx1"/>
                </a:solidFill>
              </a:rPr>
              <a:t>Ställage</a:t>
            </a:r>
          </a:p>
        </p:txBody>
      </p:sp>
      <p:pic>
        <p:nvPicPr>
          <p:cNvPr id="27" name="Bildobjekt 26">
            <a:extLst>
              <a:ext uri="{FF2B5EF4-FFF2-40B4-BE49-F238E27FC236}">
                <a16:creationId xmlns:a16="http://schemas.microsoft.com/office/drawing/2014/main" id="{1FF2785E-B987-49B8-904A-0D0349BE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9" y="4857750"/>
            <a:ext cx="2466975" cy="1847850"/>
          </a:xfrm>
          <a:prstGeom prst="rect">
            <a:avLst/>
          </a:prstGeom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002DE5B4-A15F-436C-84FB-2B226B3B9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03" t="15351" r="2703" b="11453"/>
          <a:stretch/>
        </p:blipFill>
        <p:spPr>
          <a:xfrm>
            <a:off x="152401" y="5353054"/>
            <a:ext cx="2466975" cy="1352546"/>
          </a:xfrm>
          <a:prstGeom prst="rect">
            <a:avLst/>
          </a:prstGeom>
        </p:spPr>
      </p:pic>
      <p:graphicFrame>
        <p:nvGraphicFramePr>
          <p:cNvPr id="32" name="Tabell 31">
            <a:extLst>
              <a:ext uri="{FF2B5EF4-FFF2-40B4-BE49-F238E27FC236}">
                <a16:creationId xmlns:a16="http://schemas.microsoft.com/office/drawing/2014/main" id="{2E02DF0E-5A2D-45E7-911F-F4D2512B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104896"/>
              </p:ext>
            </p:extLst>
          </p:nvPr>
        </p:nvGraphicFramePr>
        <p:xfrm>
          <a:off x="2113359" y="2541037"/>
          <a:ext cx="6088856" cy="1723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214">
                  <a:extLst>
                    <a:ext uri="{9D8B030D-6E8A-4147-A177-3AD203B41FA5}">
                      <a16:colId xmlns:a16="http://schemas.microsoft.com/office/drawing/2014/main" val="2568535732"/>
                    </a:ext>
                  </a:extLst>
                </a:gridCol>
                <a:gridCol w="1522214">
                  <a:extLst>
                    <a:ext uri="{9D8B030D-6E8A-4147-A177-3AD203B41FA5}">
                      <a16:colId xmlns:a16="http://schemas.microsoft.com/office/drawing/2014/main" val="3351870079"/>
                    </a:ext>
                  </a:extLst>
                </a:gridCol>
                <a:gridCol w="1522214">
                  <a:extLst>
                    <a:ext uri="{9D8B030D-6E8A-4147-A177-3AD203B41FA5}">
                      <a16:colId xmlns:a16="http://schemas.microsoft.com/office/drawing/2014/main" val="3153771047"/>
                    </a:ext>
                  </a:extLst>
                </a:gridCol>
                <a:gridCol w="1522214">
                  <a:extLst>
                    <a:ext uri="{9D8B030D-6E8A-4147-A177-3AD203B41FA5}">
                      <a16:colId xmlns:a16="http://schemas.microsoft.com/office/drawing/2014/main" val="3426934675"/>
                    </a:ext>
                  </a:extLst>
                </a:gridCol>
              </a:tblGrid>
              <a:tr h="541494">
                <a:tc>
                  <a:txBody>
                    <a:bodyPr/>
                    <a:lstStyle/>
                    <a:p>
                      <a:r>
                        <a:rPr lang="sv-SE" dirty="0"/>
                        <a:t>Umeå, Luleå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Gävle Sundsvall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Karlstad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Kalmar, Växjö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232310"/>
                  </a:ext>
                </a:extLst>
              </a:tr>
              <a:tr h="541494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45044"/>
                  </a:ext>
                </a:extLst>
              </a:tr>
              <a:tr h="541494">
                <a:tc>
                  <a:txBody>
                    <a:bodyPr/>
                    <a:lstStyle/>
                    <a:p>
                      <a:r>
                        <a:rPr lang="sv-SE" dirty="0"/>
                        <a:t>Norrköping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Stockholm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Jönköping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Malmö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37696"/>
                  </a:ext>
                </a:extLst>
              </a:tr>
            </a:tbl>
          </a:graphicData>
        </a:graphic>
      </p:graphicFrame>
      <p:sp>
        <p:nvSpPr>
          <p:cNvPr id="33" name="Rektangel 32">
            <a:extLst>
              <a:ext uri="{FF2B5EF4-FFF2-40B4-BE49-F238E27FC236}">
                <a16:creationId xmlns:a16="http://schemas.microsoft.com/office/drawing/2014/main" id="{169D31EA-ABAC-4936-A483-BE280BEF6511}"/>
              </a:ext>
            </a:extLst>
          </p:cNvPr>
          <p:cNvSpPr/>
          <p:nvPr/>
        </p:nvSpPr>
        <p:spPr>
          <a:xfrm>
            <a:off x="2257425" y="1585913"/>
            <a:ext cx="5669762" cy="742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>
                <a:solidFill>
                  <a:schemeClr val="tx1"/>
                </a:solidFill>
              </a:rPr>
              <a:t>Mottagningsyta</a:t>
            </a:r>
          </a:p>
        </p:txBody>
      </p:sp>
    </p:spTree>
    <p:extLst>
      <p:ext uri="{BB962C8B-B14F-4D97-AF65-F5344CB8AC3E}">
        <p14:creationId xmlns:p14="http://schemas.microsoft.com/office/powerpoint/2010/main" val="358164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2" grpId="0"/>
      <p:bldP spid="24" grpId="0" animBg="1"/>
      <p:bldP spid="25" grpId="0" animBg="1"/>
      <p:bldP spid="26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Bildobjekt 3" descr="En bild som visar clipart, objekt&#10;&#10;Beskrivning genererad med mycket hög exakthet">
            <a:extLst>
              <a:ext uri="{FF2B5EF4-FFF2-40B4-BE49-F238E27FC236}">
                <a16:creationId xmlns:a16="http://schemas.microsoft.com/office/drawing/2014/main" id="{3F7344F0-3EDB-4DA4-B5A9-E4C9BEDD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259" y="2828925"/>
            <a:ext cx="3388994" cy="338899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69FA8A65-BCDD-4D57-8397-D908CD9A7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708" y="306909"/>
            <a:ext cx="2298095" cy="228600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sv-SE" sz="4000" dirty="0"/>
              <a:t>Terminalsystem och transportsystem inrikes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sv-SE" sz="2400" dirty="0"/>
              <a:t>Godskvantiteter</a:t>
            </a:r>
          </a:p>
          <a:p>
            <a:pPr lvl="1"/>
            <a:r>
              <a:rPr lang="sv-SE" dirty="0"/>
              <a:t>Paket</a:t>
            </a:r>
          </a:p>
          <a:p>
            <a:pPr lvl="2"/>
            <a:r>
              <a:rPr lang="sv-SE" sz="2200" dirty="0"/>
              <a:t>&lt; 100 kg</a:t>
            </a:r>
          </a:p>
          <a:p>
            <a:pPr lvl="1"/>
            <a:r>
              <a:rPr lang="sv-SE" dirty="0"/>
              <a:t>Styckegods</a:t>
            </a:r>
          </a:p>
          <a:p>
            <a:pPr lvl="2"/>
            <a:r>
              <a:rPr lang="sv-SE" sz="2200" dirty="0"/>
              <a:t>&lt; 2500 kg</a:t>
            </a:r>
          </a:p>
          <a:p>
            <a:pPr lvl="1"/>
            <a:r>
              <a:rPr lang="sv-SE" dirty="0"/>
              <a:t>Partigods</a:t>
            </a:r>
          </a:p>
          <a:p>
            <a:pPr lvl="2"/>
            <a:r>
              <a:rPr lang="sv-SE" sz="2200" dirty="0"/>
              <a:t>&gt; 2500 kg </a:t>
            </a:r>
          </a:p>
          <a:p>
            <a:pPr lvl="1"/>
            <a:r>
              <a:rPr lang="sv-SE" dirty="0"/>
              <a:t>Hellast, full bil</a:t>
            </a:r>
          </a:p>
          <a:p>
            <a:pPr lvl="2"/>
            <a:r>
              <a:rPr lang="sv-SE" sz="2200" dirty="0"/>
              <a:t>&gt; 20 000kg</a:t>
            </a:r>
          </a:p>
        </p:txBody>
      </p:sp>
    </p:spTree>
    <p:extLst>
      <p:ext uri="{BB962C8B-B14F-4D97-AF65-F5344CB8AC3E}">
        <p14:creationId xmlns:p14="http://schemas.microsoft.com/office/powerpoint/2010/main" val="65090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2182686" y="200466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Avsändare Brandon AB, Malmö   </a:t>
            </a:r>
          </a:p>
        </p:txBody>
      </p:sp>
      <p:sp>
        <p:nvSpPr>
          <p:cNvPr id="7" name="Rektangel 6"/>
          <p:cNvSpPr/>
          <p:nvPr/>
        </p:nvSpPr>
        <p:spPr>
          <a:xfrm>
            <a:off x="2182685" y="5864286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Mottagare Puma AB  Stockholm </a:t>
            </a:r>
          </a:p>
        </p:txBody>
      </p:sp>
      <p:sp>
        <p:nvSpPr>
          <p:cNvPr id="8" name="Rektangel 7"/>
          <p:cNvSpPr/>
          <p:nvPr/>
        </p:nvSpPr>
        <p:spPr>
          <a:xfrm>
            <a:off x="4536125" y="63672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20 pll 15575kg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5657466" y="1113187"/>
          <a:ext cx="3085910" cy="4198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ruta 24"/>
          <p:cNvSpPr txBox="1"/>
          <p:nvPr/>
        </p:nvSpPr>
        <p:spPr>
          <a:xfrm>
            <a:off x="118832" y="724397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Transportsystem inrikes vägtransport</a:t>
            </a:r>
          </a:p>
          <a:p>
            <a:r>
              <a:rPr lang="sv-SE" sz="2800" dirty="0"/>
              <a:t>partigods</a:t>
            </a:r>
          </a:p>
        </p:txBody>
      </p:sp>
      <p:sp>
        <p:nvSpPr>
          <p:cNvPr id="19" name="Ellips 18"/>
          <p:cNvSpPr/>
          <p:nvPr/>
        </p:nvSpPr>
        <p:spPr>
          <a:xfrm>
            <a:off x="1991544" y="3142104"/>
            <a:ext cx="36004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Brandon/Malmö</a:t>
            </a:r>
          </a:p>
        </p:txBody>
      </p:sp>
      <p:sp>
        <p:nvSpPr>
          <p:cNvPr id="20" name="Ellips 19"/>
          <p:cNvSpPr/>
          <p:nvPr/>
        </p:nvSpPr>
        <p:spPr>
          <a:xfrm>
            <a:off x="6744072" y="3133720"/>
            <a:ext cx="36004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Puma AB Stockholm</a:t>
            </a:r>
          </a:p>
        </p:txBody>
      </p:sp>
      <p:sp>
        <p:nvSpPr>
          <p:cNvPr id="21" name="Höger 20"/>
          <p:cNvSpPr/>
          <p:nvPr/>
        </p:nvSpPr>
        <p:spPr>
          <a:xfrm>
            <a:off x="4295800" y="2204864"/>
            <a:ext cx="3888432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Transport Fjärråker</a:t>
            </a:r>
          </a:p>
        </p:txBody>
      </p:sp>
    </p:spTree>
    <p:extLst>
      <p:ext uri="{BB962C8B-B14F-4D97-AF65-F5344CB8AC3E}">
        <p14:creationId xmlns:p14="http://schemas.microsoft.com/office/powerpoint/2010/main" val="30630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Terminalsystem och transportsystem inrikes</a:t>
            </a:r>
            <a:endParaRPr lang="sv-SE" b="1" dirty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Vägtransporter</a:t>
            </a:r>
          </a:p>
          <a:p>
            <a:pPr lvl="1"/>
            <a:r>
              <a:rPr lang="sv-SE" dirty="0"/>
              <a:t>Styckegods, upp till 2500kg</a:t>
            </a:r>
          </a:p>
          <a:p>
            <a:pPr lvl="2"/>
            <a:r>
              <a:rPr lang="sv-SE" dirty="0"/>
              <a:t>Distributionsfordon</a:t>
            </a:r>
          </a:p>
          <a:p>
            <a:pPr lvl="3"/>
            <a:r>
              <a:rPr lang="sv-SE" dirty="0"/>
              <a:t>Hämtar upp och levererar</a:t>
            </a:r>
          </a:p>
          <a:p>
            <a:pPr lvl="2"/>
            <a:r>
              <a:rPr lang="sv-SE" dirty="0"/>
              <a:t>Via godsterminal</a:t>
            </a:r>
          </a:p>
          <a:p>
            <a:pPr lvl="2"/>
            <a:r>
              <a:rPr lang="sv-SE" dirty="0"/>
              <a:t>Samlastas </a:t>
            </a:r>
          </a:p>
          <a:p>
            <a:pPr lvl="3"/>
            <a:r>
              <a:rPr lang="sv-SE" dirty="0"/>
              <a:t>Med andra kundersgods</a:t>
            </a:r>
          </a:p>
          <a:p>
            <a:pPr marL="914400" lvl="2" indent="0">
              <a:buNone/>
            </a:pPr>
            <a:endParaRPr lang="sv-SE" dirty="0"/>
          </a:p>
          <a:p>
            <a:pPr lvl="2"/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7B5F-50F3-48D7-95E0-FFFBCD4F329C}" type="slidenum">
              <a:rPr lang="sv-SE" smtClean="0"/>
              <a:t>17</a:t>
            </a:fld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17" y="4096828"/>
            <a:ext cx="3612078" cy="22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33"/>
    </mc:Choice>
    <mc:Fallback xmlns="">
      <p:transition spd="slow" advTm="5243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2182686" y="200466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Avsändare Brandon AB, Malmö   </a:t>
            </a:r>
          </a:p>
        </p:txBody>
      </p:sp>
      <p:sp>
        <p:nvSpPr>
          <p:cNvPr id="7" name="Rektangel 6"/>
          <p:cNvSpPr/>
          <p:nvPr/>
        </p:nvSpPr>
        <p:spPr>
          <a:xfrm>
            <a:off x="2312587" y="6136315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Mottagare Puma AB  Stockholm </a:t>
            </a:r>
          </a:p>
        </p:txBody>
      </p:sp>
      <p:sp>
        <p:nvSpPr>
          <p:cNvPr id="8" name="Rektangel 7"/>
          <p:cNvSpPr/>
          <p:nvPr/>
        </p:nvSpPr>
        <p:spPr>
          <a:xfrm>
            <a:off x="4536125" y="63672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 pll 575kg</a:t>
            </a:r>
          </a:p>
        </p:txBody>
      </p:sp>
      <p:sp>
        <p:nvSpPr>
          <p:cNvPr id="11" name="Rektangel med rundade hörn 10"/>
          <p:cNvSpPr/>
          <p:nvPr/>
        </p:nvSpPr>
        <p:spPr>
          <a:xfrm>
            <a:off x="646402" y="469891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Fjärrtransportåkeri</a:t>
            </a:r>
          </a:p>
        </p:txBody>
      </p:sp>
      <p:sp>
        <p:nvSpPr>
          <p:cNvPr id="12" name="Rektangel med rundade hörn 11"/>
          <p:cNvSpPr/>
          <p:nvPr/>
        </p:nvSpPr>
        <p:spPr>
          <a:xfrm>
            <a:off x="607878" y="2703279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Distributionsåkeri</a:t>
            </a:r>
          </a:p>
        </p:txBody>
      </p:sp>
      <p:sp>
        <p:nvSpPr>
          <p:cNvPr id="13" name="Rektangel med rundade hörn 12"/>
          <p:cNvSpPr/>
          <p:nvPr/>
        </p:nvSpPr>
        <p:spPr>
          <a:xfrm>
            <a:off x="9066208" y="3439433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Distributionsåkeri</a:t>
            </a:r>
          </a:p>
        </p:txBody>
      </p:sp>
      <p:sp>
        <p:nvSpPr>
          <p:cNvPr id="23" name="Högerböjd 22"/>
          <p:cNvSpPr/>
          <p:nvPr/>
        </p:nvSpPr>
        <p:spPr>
          <a:xfrm rot="15677545">
            <a:off x="4977449" y="4884533"/>
            <a:ext cx="603244" cy="129547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4" name="Nedåtböjd 23"/>
          <p:cNvSpPr/>
          <p:nvPr/>
        </p:nvSpPr>
        <p:spPr>
          <a:xfrm>
            <a:off x="5453303" y="1509227"/>
            <a:ext cx="1529479" cy="63236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5" name="textruta 24"/>
          <p:cNvSpPr txBox="1"/>
          <p:nvPr/>
        </p:nvSpPr>
        <p:spPr>
          <a:xfrm>
            <a:off x="118832" y="724397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Transportsystem inrikes vägtransport</a:t>
            </a:r>
          </a:p>
          <a:p>
            <a:r>
              <a:rPr lang="sv-SE" sz="2800" dirty="0"/>
              <a:t>styckegods</a:t>
            </a:r>
          </a:p>
        </p:txBody>
      </p:sp>
      <p:sp>
        <p:nvSpPr>
          <p:cNvPr id="26" name="Vänster 25"/>
          <p:cNvSpPr/>
          <p:nvPr/>
        </p:nvSpPr>
        <p:spPr>
          <a:xfrm>
            <a:off x="2841213" y="2813214"/>
            <a:ext cx="268982" cy="3349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7" name="Vänster 26"/>
          <p:cNvSpPr/>
          <p:nvPr/>
        </p:nvSpPr>
        <p:spPr>
          <a:xfrm>
            <a:off x="2856306" y="3794014"/>
            <a:ext cx="268982" cy="3349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8" name="Höger 27"/>
          <p:cNvSpPr/>
          <p:nvPr/>
        </p:nvSpPr>
        <p:spPr>
          <a:xfrm>
            <a:off x="8663940" y="3548615"/>
            <a:ext cx="300250" cy="300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9" name="Rektangel med rundade hörn 18"/>
          <p:cNvSpPr/>
          <p:nvPr/>
        </p:nvSpPr>
        <p:spPr>
          <a:xfrm>
            <a:off x="3223878" y="1631380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Inrikes bokning tex DHL</a:t>
            </a:r>
          </a:p>
        </p:txBody>
      </p:sp>
      <p:sp>
        <p:nvSpPr>
          <p:cNvPr id="20" name="Rektangel med rundade hörn 19"/>
          <p:cNvSpPr/>
          <p:nvPr/>
        </p:nvSpPr>
        <p:spPr>
          <a:xfrm>
            <a:off x="3245553" y="4698917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Fjärrtransport</a:t>
            </a:r>
          </a:p>
        </p:txBody>
      </p:sp>
      <p:sp>
        <p:nvSpPr>
          <p:cNvPr id="21" name="Rektangel med rundade hörn 20"/>
          <p:cNvSpPr/>
          <p:nvPr/>
        </p:nvSpPr>
        <p:spPr>
          <a:xfrm>
            <a:off x="3245553" y="370798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Godsterminal Malmö</a:t>
            </a:r>
          </a:p>
        </p:txBody>
      </p:sp>
      <p:sp>
        <p:nvSpPr>
          <p:cNvPr id="22" name="Rektangel med rundade hörn 21"/>
          <p:cNvSpPr/>
          <p:nvPr/>
        </p:nvSpPr>
        <p:spPr>
          <a:xfrm>
            <a:off x="3235878" y="2717051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Lokaltransport</a:t>
            </a:r>
          </a:p>
        </p:txBody>
      </p:sp>
      <p:sp>
        <p:nvSpPr>
          <p:cNvPr id="29" name="Rektangel med rundade hörn 28"/>
          <p:cNvSpPr/>
          <p:nvPr/>
        </p:nvSpPr>
        <p:spPr>
          <a:xfrm>
            <a:off x="6528405" y="3439433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Lokaltransport</a:t>
            </a:r>
          </a:p>
        </p:txBody>
      </p:sp>
      <p:sp>
        <p:nvSpPr>
          <p:cNvPr id="30" name="Rektangel med rundade hörn 29"/>
          <p:cNvSpPr/>
          <p:nvPr/>
        </p:nvSpPr>
        <p:spPr>
          <a:xfrm>
            <a:off x="6458360" y="2294599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Godsterminal Stockholm</a:t>
            </a:r>
          </a:p>
        </p:txBody>
      </p:sp>
      <p:sp>
        <p:nvSpPr>
          <p:cNvPr id="2" name="Ned 1"/>
          <p:cNvSpPr/>
          <p:nvPr/>
        </p:nvSpPr>
        <p:spPr>
          <a:xfrm>
            <a:off x="4010320" y="2184597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2" name="Ned 31"/>
          <p:cNvSpPr/>
          <p:nvPr/>
        </p:nvSpPr>
        <p:spPr>
          <a:xfrm>
            <a:off x="3998320" y="4271267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3" name="Ned 32"/>
          <p:cNvSpPr/>
          <p:nvPr/>
        </p:nvSpPr>
        <p:spPr>
          <a:xfrm>
            <a:off x="4010320" y="3315338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Ned 33"/>
          <p:cNvSpPr/>
          <p:nvPr/>
        </p:nvSpPr>
        <p:spPr>
          <a:xfrm>
            <a:off x="7302847" y="2946946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5" name="Rektangel med rundade hörn 34"/>
          <p:cNvSpPr/>
          <p:nvPr/>
        </p:nvSpPr>
        <p:spPr>
          <a:xfrm>
            <a:off x="646402" y="3696842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Stockholm</a:t>
            </a:r>
          </a:p>
        </p:txBody>
      </p:sp>
      <p:sp>
        <p:nvSpPr>
          <p:cNvPr id="36" name="Vänster 35"/>
          <p:cNvSpPr/>
          <p:nvPr/>
        </p:nvSpPr>
        <p:spPr>
          <a:xfrm>
            <a:off x="2803814" y="4852331"/>
            <a:ext cx="280481" cy="280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67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2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2182686" y="200466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Avsändare Brandon AB, Malmö   </a:t>
            </a:r>
          </a:p>
        </p:txBody>
      </p:sp>
      <p:sp>
        <p:nvSpPr>
          <p:cNvPr id="7" name="Rektangel 6"/>
          <p:cNvSpPr/>
          <p:nvPr/>
        </p:nvSpPr>
        <p:spPr>
          <a:xfrm>
            <a:off x="2182685" y="5864286"/>
            <a:ext cx="7599623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Mottagare Sportbutiken AB Orsa </a:t>
            </a:r>
          </a:p>
        </p:txBody>
      </p:sp>
      <p:sp>
        <p:nvSpPr>
          <p:cNvPr id="8" name="Rektangel 7"/>
          <p:cNvSpPr/>
          <p:nvPr/>
        </p:nvSpPr>
        <p:spPr>
          <a:xfrm>
            <a:off x="4536125" y="636720"/>
            <a:ext cx="2664296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 pll 575kg</a:t>
            </a:r>
          </a:p>
        </p:txBody>
      </p:sp>
      <p:sp>
        <p:nvSpPr>
          <p:cNvPr id="11" name="Rektangel med rundade hörn 10"/>
          <p:cNvSpPr/>
          <p:nvPr/>
        </p:nvSpPr>
        <p:spPr>
          <a:xfrm>
            <a:off x="646402" y="4698916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Fjärrtransportåkeri</a:t>
            </a:r>
          </a:p>
        </p:txBody>
      </p:sp>
      <p:sp>
        <p:nvSpPr>
          <p:cNvPr id="12" name="Rektangel med rundade hörn 11"/>
          <p:cNvSpPr/>
          <p:nvPr/>
        </p:nvSpPr>
        <p:spPr>
          <a:xfrm>
            <a:off x="607878" y="2703279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Distributionsåkeri</a:t>
            </a:r>
          </a:p>
        </p:txBody>
      </p:sp>
      <p:sp>
        <p:nvSpPr>
          <p:cNvPr id="13" name="Rektangel med rundade hörn 12"/>
          <p:cNvSpPr/>
          <p:nvPr/>
        </p:nvSpPr>
        <p:spPr>
          <a:xfrm>
            <a:off x="9151959" y="275836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Fjärrtransportåkeri</a:t>
            </a:r>
          </a:p>
        </p:txBody>
      </p:sp>
      <p:sp>
        <p:nvSpPr>
          <p:cNvPr id="23" name="Högerböjd 22"/>
          <p:cNvSpPr/>
          <p:nvPr/>
        </p:nvSpPr>
        <p:spPr>
          <a:xfrm rot="15677545">
            <a:off x="4977449" y="4884533"/>
            <a:ext cx="603244" cy="129547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4" name="Nedåtböjd 23"/>
          <p:cNvSpPr/>
          <p:nvPr/>
        </p:nvSpPr>
        <p:spPr>
          <a:xfrm>
            <a:off x="5453303" y="1059387"/>
            <a:ext cx="1529479" cy="63236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5" name="textruta 24"/>
          <p:cNvSpPr txBox="1"/>
          <p:nvPr/>
        </p:nvSpPr>
        <p:spPr>
          <a:xfrm>
            <a:off x="118832" y="724397"/>
            <a:ext cx="3302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Transportsystem inrikes vägtransport</a:t>
            </a:r>
          </a:p>
          <a:p>
            <a:r>
              <a:rPr lang="sv-SE" sz="2800" dirty="0"/>
              <a:t>styckegods</a:t>
            </a:r>
          </a:p>
        </p:txBody>
      </p:sp>
      <p:sp>
        <p:nvSpPr>
          <p:cNvPr id="26" name="Vänster 25"/>
          <p:cNvSpPr/>
          <p:nvPr/>
        </p:nvSpPr>
        <p:spPr>
          <a:xfrm>
            <a:off x="2841213" y="2813214"/>
            <a:ext cx="268982" cy="3349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7" name="Vänster 26"/>
          <p:cNvSpPr/>
          <p:nvPr/>
        </p:nvSpPr>
        <p:spPr>
          <a:xfrm>
            <a:off x="2843818" y="4843581"/>
            <a:ext cx="268982" cy="3349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8" name="Höger 27"/>
          <p:cNvSpPr/>
          <p:nvPr/>
        </p:nvSpPr>
        <p:spPr>
          <a:xfrm>
            <a:off x="8711745" y="2867546"/>
            <a:ext cx="300250" cy="300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9" name="Rektangel med rundade hörn 18"/>
          <p:cNvSpPr/>
          <p:nvPr/>
        </p:nvSpPr>
        <p:spPr>
          <a:xfrm>
            <a:off x="3223878" y="1631380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Inrikes bokning tex DHL</a:t>
            </a:r>
          </a:p>
        </p:txBody>
      </p:sp>
      <p:sp>
        <p:nvSpPr>
          <p:cNvPr id="20" name="Rektangel med rundade hörn 19"/>
          <p:cNvSpPr/>
          <p:nvPr/>
        </p:nvSpPr>
        <p:spPr>
          <a:xfrm>
            <a:off x="3245553" y="4698917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Fjärrtransport</a:t>
            </a:r>
          </a:p>
        </p:txBody>
      </p:sp>
      <p:sp>
        <p:nvSpPr>
          <p:cNvPr id="21" name="Rektangel med rundade hörn 20"/>
          <p:cNvSpPr/>
          <p:nvPr/>
        </p:nvSpPr>
        <p:spPr>
          <a:xfrm>
            <a:off x="3245553" y="3707984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Godsterminal Malmö</a:t>
            </a:r>
          </a:p>
        </p:txBody>
      </p:sp>
      <p:sp>
        <p:nvSpPr>
          <p:cNvPr id="22" name="Rektangel med rundade hörn 21"/>
          <p:cNvSpPr/>
          <p:nvPr/>
        </p:nvSpPr>
        <p:spPr>
          <a:xfrm>
            <a:off x="3235878" y="2717051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Lokaltransport</a:t>
            </a:r>
          </a:p>
        </p:txBody>
      </p:sp>
      <p:sp>
        <p:nvSpPr>
          <p:cNvPr id="29" name="Rektangel med rundade hörn 28"/>
          <p:cNvSpPr/>
          <p:nvPr/>
        </p:nvSpPr>
        <p:spPr>
          <a:xfrm>
            <a:off x="6538263" y="3850359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Godsterminal Mora</a:t>
            </a:r>
          </a:p>
        </p:txBody>
      </p:sp>
      <p:sp>
        <p:nvSpPr>
          <p:cNvPr id="30" name="Rektangel med rundade hörn 29"/>
          <p:cNvSpPr/>
          <p:nvPr/>
        </p:nvSpPr>
        <p:spPr>
          <a:xfrm>
            <a:off x="6526661" y="1764045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Godsterminal Gävle</a:t>
            </a:r>
          </a:p>
        </p:txBody>
      </p:sp>
      <p:sp>
        <p:nvSpPr>
          <p:cNvPr id="2" name="Ned 1"/>
          <p:cNvSpPr/>
          <p:nvPr/>
        </p:nvSpPr>
        <p:spPr>
          <a:xfrm>
            <a:off x="4010320" y="2184597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2" name="Ned 31"/>
          <p:cNvSpPr/>
          <p:nvPr/>
        </p:nvSpPr>
        <p:spPr>
          <a:xfrm>
            <a:off x="3998320" y="4268635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3" name="Ned 32"/>
          <p:cNvSpPr/>
          <p:nvPr/>
        </p:nvSpPr>
        <p:spPr>
          <a:xfrm>
            <a:off x="4010320" y="3315338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Ned 33"/>
          <p:cNvSpPr/>
          <p:nvPr/>
        </p:nvSpPr>
        <p:spPr>
          <a:xfrm>
            <a:off x="7251825" y="2361993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ektangel med rundade hörn 30"/>
          <p:cNvSpPr/>
          <p:nvPr/>
        </p:nvSpPr>
        <p:spPr>
          <a:xfrm>
            <a:off x="6538264" y="2813093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Fjärrtransport </a:t>
            </a:r>
          </a:p>
          <a:p>
            <a:pPr algn="ctr"/>
            <a:r>
              <a:rPr lang="sv-SE" dirty="0"/>
              <a:t>tex till Mora</a:t>
            </a:r>
          </a:p>
        </p:txBody>
      </p:sp>
      <p:sp>
        <p:nvSpPr>
          <p:cNvPr id="35" name="Rektangel med rundade hörn 34"/>
          <p:cNvSpPr/>
          <p:nvPr/>
        </p:nvSpPr>
        <p:spPr>
          <a:xfrm>
            <a:off x="6556988" y="4887625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Lokaltransport</a:t>
            </a:r>
          </a:p>
        </p:txBody>
      </p:sp>
      <p:sp>
        <p:nvSpPr>
          <p:cNvPr id="36" name="Rektangel med rundade hörn 35"/>
          <p:cNvSpPr/>
          <p:nvPr/>
        </p:nvSpPr>
        <p:spPr>
          <a:xfrm>
            <a:off x="9151959" y="1724121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Samlastning till tex Mora</a:t>
            </a:r>
          </a:p>
        </p:txBody>
      </p:sp>
      <p:sp>
        <p:nvSpPr>
          <p:cNvPr id="37" name="Höger 36"/>
          <p:cNvSpPr/>
          <p:nvPr/>
        </p:nvSpPr>
        <p:spPr>
          <a:xfrm>
            <a:off x="8705943" y="1833303"/>
            <a:ext cx="300250" cy="300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8" name="Rektangel med rundade hörn 37"/>
          <p:cNvSpPr/>
          <p:nvPr/>
        </p:nvSpPr>
        <p:spPr>
          <a:xfrm>
            <a:off x="9304359" y="4857341"/>
            <a:ext cx="2033517" cy="518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Lokaltransportåkeri</a:t>
            </a:r>
          </a:p>
        </p:txBody>
      </p:sp>
      <p:sp>
        <p:nvSpPr>
          <p:cNvPr id="40" name="Höger 39"/>
          <p:cNvSpPr/>
          <p:nvPr/>
        </p:nvSpPr>
        <p:spPr>
          <a:xfrm>
            <a:off x="8851709" y="5028448"/>
            <a:ext cx="300250" cy="300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Ned 40"/>
          <p:cNvSpPr/>
          <p:nvPr/>
        </p:nvSpPr>
        <p:spPr>
          <a:xfrm>
            <a:off x="7251825" y="3403362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Ned 41"/>
          <p:cNvSpPr/>
          <p:nvPr/>
        </p:nvSpPr>
        <p:spPr>
          <a:xfrm>
            <a:off x="7301103" y="4457343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3" name="Ned 42"/>
          <p:cNvSpPr/>
          <p:nvPr/>
        </p:nvSpPr>
        <p:spPr>
          <a:xfrm>
            <a:off x="7312705" y="5461002"/>
            <a:ext cx="484632" cy="40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5B7A58D6-F116-480E-8102-44B0E0146889}"/>
              </a:ext>
            </a:extLst>
          </p:cNvPr>
          <p:cNvSpPr txBox="1"/>
          <p:nvPr/>
        </p:nvSpPr>
        <p:spPr>
          <a:xfrm>
            <a:off x="10104894" y="5628807"/>
            <a:ext cx="3181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/>
              <a:t>Tidsåtgång</a:t>
            </a:r>
          </a:p>
          <a:p>
            <a:r>
              <a:rPr lang="sv-SE" sz="2400" b="1" dirty="0"/>
              <a:t>1 – 2 dagar</a:t>
            </a:r>
          </a:p>
        </p:txBody>
      </p:sp>
    </p:spTree>
    <p:extLst>
      <p:ext uri="{BB962C8B-B14F-4D97-AF65-F5344CB8AC3E}">
        <p14:creationId xmlns:p14="http://schemas.microsoft.com/office/powerpoint/2010/main" val="149230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0" grpId="0" animBg="1"/>
      <p:bldP spid="34" grpId="0" animBg="1"/>
      <p:bldP spid="31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Logistikaktörer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sz="4000" dirty="0"/>
              <a:t>Inrikes</a:t>
            </a:r>
          </a:p>
          <a:p>
            <a:pPr marL="400050" lvl="1" indent="0">
              <a:buNone/>
            </a:pPr>
            <a:r>
              <a:rPr lang="sv-SE" dirty="0"/>
              <a:t>”The </a:t>
            </a:r>
            <a:r>
              <a:rPr lang="sv-SE" dirty="0" err="1"/>
              <a:t>big</a:t>
            </a:r>
            <a:r>
              <a:rPr lang="sv-SE" dirty="0"/>
              <a:t> </a:t>
            </a:r>
            <a:r>
              <a:rPr lang="sv-SE" dirty="0" err="1"/>
              <a:t>five</a:t>
            </a:r>
            <a:r>
              <a:rPr lang="sv-SE" dirty="0"/>
              <a:t>”</a:t>
            </a:r>
          </a:p>
          <a:p>
            <a:pPr marL="457200" indent="-457200"/>
            <a:r>
              <a:rPr lang="sv-SE" dirty="0"/>
              <a:t>Dedikerade åkerier</a:t>
            </a:r>
          </a:p>
          <a:p>
            <a:pPr marL="914400" lvl="1" indent="-457200"/>
            <a:r>
              <a:rPr lang="sv-SE" dirty="0"/>
              <a:t>Underleverantörer 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82" y="3285166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96" y="1679657"/>
            <a:ext cx="15430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28102" r="17768" b="25110"/>
          <a:stretch/>
        </p:blipFill>
        <p:spPr bwMode="auto">
          <a:xfrm>
            <a:off x="9588303" y="2805469"/>
            <a:ext cx="1858780" cy="82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82" y="5360212"/>
            <a:ext cx="152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0991" y="4744708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674DEC9E-C003-4658-9F88-29207053A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89" t="13860" r="30823" b="7017"/>
          <a:stretch/>
        </p:blipFill>
        <p:spPr>
          <a:xfrm>
            <a:off x="942478" y="152451"/>
            <a:ext cx="4547936" cy="6553098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1802A2C6-4B02-4715-A064-FF3C13BF5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23" t="14210" r="18980" b="9123"/>
          <a:stretch/>
        </p:blipFill>
        <p:spPr>
          <a:xfrm>
            <a:off x="6400798" y="152451"/>
            <a:ext cx="4588668" cy="65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82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dirty="0"/>
              <a:t>Parter</a:t>
            </a:r>
          </a:p>
          <a:p>
            <a:pPr marL="857250" lvl="1" indent="-457200"/>
            <a:r>
              <a:rPr lang="sv-SE" dirty="0"/>
              <a:t>Avsändare</a:t>
            </a:r>
          </a:p>
          <a:p>
            <a:pPr marL="857250" lvl="1" indent="-457200"/>
            <a:r>
              <a:rPr lang="sv-SE" dirty="0"/>
              <a:t>Bokning och planering</a:t>
            </a:r>
          </a:p>
          <a:p>
            <a:pPr marL="857250" lvl="1" indent="-457200"/>
            <a:r>
              <a:rPr lang="sv-SE" dirty="0"/>
              <a:t>Godsterminal</a:t>
            </a:r>
          </a:p>
          <a:p>
            <a:pPr marL="857250" lvl="1" indent="-457200"/>
            <a:r>
              <a:rPr lang="sv-SE" dirty="0"/>
              <a:t>Avsändningsområde</a:t>
            </a:r>
          </a:p>
          <a:p>
            <a:pPr marL="1257300" lvl="2" indent="-457200"/>
            <a:r>
              <a:rPr lang="sv-SE" dirty="0"/>
              <a:t>Lokaltransportåkare</a:t>
            </a:r>
          </a:p>
          <a:p>
            <a:pPr marL="1257300" lvl="2" indent="-457200"/>
            <a:r>
              <a:rPr lang="sv-SE" dirty="0"/>
              <a:t>Fjärråkare</a:t>
            </a:r>
          </a:p>
          <a:p>
            <a:pPr marL="857250" lvl="1" indent="-457200"/>
            <a:r>
              <a:rPr lang="sv-SE" dirty="0"/>
              <a:t>Mottagningsområde</a:t>
            </a:r>
          </a:p>
          <a:p>
            <a:pPr marL="1257300" lvl="2" indent="-457200"/>
            <a:r>
              <a:rPr lang="sv-SE" dirty="0"/>
              <a:t>Godsterminal fjärr</a:t>
            </a:r>
          </a:p>
          <a:p>
            <a:pPr marL="1257300" lvl="2" indent="-457200"/>
            <a:r>
              <a:rPr lang="sv-SE" dirty="0"/>
              <a:t>Godsterminal lokal</a:t>
            </a:r>
          </a:p>
          <a:p>
            <a:pPr marL="1257300" lvl="2" indent="-457200"/>
            <a:r>
              <a:rPr lang="sv-SE" dirty="0"/>
              <a:t>Fjärråkare</a:t>
            </a:r>
          </a:p>
          <a:p>
            <a:pPr marL="1257300" lvl="2" indent="-457200"/>
            <a:r>
              <a:rPr lang="sv-SE" dirty="0"/>
              <a:t>Lokaltransportåkare</a:t>
            </a:r>
          </a:p>
          <a:p>
            <a:pPr marL="857250" lvl="1" indent="-457200"/>
            <a:r>
              <a:rPr lang="sv-SE" dirty="0"/>
              <a:t>8 - 10 parter </a:t>
            </a:r>
          </a:p>
          <a:p>
            <a:pPr marL="857250" lvl="1" indent="-457200"/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1" y="4725144"/>
            <a:ext cx="32480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71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377B0F6-80A7-4E52-9DBB-673770AE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1646636"/>
            <a:ext cx="5126736" cy="340927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5D595CED-8FD3-4420-98E4-11032C66E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sv-SE" sz="4000"/>
              <a:t>Terminalsystem och transportsystem inrikes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5E988C4-38C2-46F0-BC2E-886D9104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sv-SE" sz="2400" dirty="0"/>
              <a:t>Vad ligger bakom priset på en inrikes transport?</a:t>
            </a:r>
          </a:p>
          <a:p>
            <a:pPr lvl="1"/>
            <a:r>
              <a:rPr lang="sv-SE" dirty="0"/>
              <a:t>Ruttplanering</a:t>
            </a:r>
          </a:p>
          <a:p>
            <a:pPr lvl="1"/>
            <a:r>
              <a:rPr lang="sv-SE" dirty="0"/>
              <a:t>Fyllnadsgrad</a:t>
            </a:r>
          </a:p>
          <a:p>
            <a:pPr lvl="1"/>
            <a:r>
              <a:rPr lang="sv-SE" dirty="0"/>
              <a:t>Omlastning</a:t>
            </a:r>
          </a:p>
          <a:p>
            <a:pPr lvl="1"/>
            <a:r>
              <a:rPr lang="sv-SE" dirty="0"/>
              <a:t>Väntetider</a:t>
            </a:r>
          </a:p>
          <a:p>
            <a:pPr lvl="1"/>
            <a:r>
              <a:rPr lang="sv-SE" dirty="0"/>
              <a:t>Fordon</a:t>
            </a:r>
          </a:p>
          <a:p>
            <a:pPr lvl="1"/>
            <a:r>
              <a:rPr lang="sv-SE" dirty="0"/>
              <a:t>Digitalisering</a:t>
            </a:r>
          </a:p>
          <a:p>
            <a:pPr marL="457200" lvl="1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894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elektronik, krets&#10;&#10;Beskrivning genererad med mycket hög exakthet">
            <a:extLst>
              <a:ext uri="{FF2B5EF4-FFF2-40B4-BE49-F238E27FC236}">
                <a16:creationId xmlns:a16="http://schemas.microsoft.com/office/drawing/2014/main" id="{AE982AC5-EB16-4556-BEDF-E3F8B2962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3" r="6750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370446B6-1880-4531-9526-D15D9EA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BC9A44B-C34B-4EED-B94E-F191F931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2000"/>
              <a:t>Hur kontrolleras transportsystemet?</a:t>
            </a:r>
          </a:p>
          <a:p>
            <a:pPr lvl="1"/>
            <a:r>
              <a:rPr lang="sv-SE" sz="2000"/>
              <a:t>DHL, Schenker ect</a:t>
            </a:r>
          </a:p>
          <a:p>
            <a:pPr lvl="2"/>
            <a:r>
              <a:rPr lang="sv-SE" dirty="0"/>
              <a:t>Digitalt</a:t>
            </a:r>
          </a:p>
          <a:p>
            <a:pPr lvl="2"/>
            <a:r>
              <a:rPr lang="sv-SE" dirty="0"/>
              <a:t>Åkaren får tillgång till interna IT system</a:t>
            </a:r>
          </a:p>
          <a:p>
            <a:pPr lvl="2"/>
            <a:r>
              <a:rPr lang="sv-SE" dirty="0"/>
              <a:t>Del i avtal</a:t>
            </a:r>
          </a:p>
          <a:p>
            <a:pPr lvl="1"/>
            <a:r>
              <a:rPr lang="sv-SE" sz="2000"/>
              <a:t>Förmedlaren och LBC</a:t>
            </a:r>
          </a:p>
          <a:p>
            <a:pPr lvl="2"/>
            <a:r>
              <a:rPr lang="sv-SE" dirty="0"/>
              <a:t>Digitalt</a:t>
            </a:r>
          </a:p>
          <a:p>
            <a:pPr lvl="2"/>
            <a:r>
              <a:rPr lang="sv-SE" dirty="0"/>
              <a:t>Fristående IT system</a:t>
            </a:r>
          </a:p>
          <a:p>
            <a:pPr lvl="2"/>
            <a:r>
              <a:rPr lang="sv-SE" dirty="0"/>
              <a:t>Kommunikation via smartphones</a:t>
            </a:r>
          </a:p>
          <a:p>
            <a:pPr lvl="2"/>
            <a:r>
              <a:rPr lang="sv-SE" dirty="0"/>
              <a:t>Manuell hantering</a:t>
            </a:r>
          </a:p>
          <a:p>
            <a:pPr lvl="3"/>
            <a:r>
              <a:rPr lang="sv-SE" sz="2000"/>
              <a:t>Pappersfraktsedlar</a:t>
            </a:r>
          </a:p>
          <a:p>
            <a:pPr marL="914400" lvl="2" indent="0">
              <a:buNone/>
            </a:pPr>
            <a:endParaRPr lang="sv-SE" dirty="0"/>
          </a:p>
          <a:p>
            <a:pPr lvl="2"/>
            <a:endParaRPr lang="sv-SE" dirty="0"/>
          </a:p>
          <a:p>
            <a:pPr marL="914400" lvl="2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3973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0EE8369-B6AE-4C71-A2BB-C0EF6702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233263" cy="1325563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Leveranser B2B och B2C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96E620B-1282-4673-8E77-3330EA04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04" y="1449977"/>
            <a:ext cx="5682342" cy="5042898"/>
          </a:xfrm>
        </p:spPr>
        <p:txBody>
          <a:bodyPr>
            <a:normAutofit/>
          </a:bodyPr>
          <a:lstStyle/>
          <a:p>
            <a:r>
              <a:rPr lang="sv-SE" dirty="0"/>
              <a:t>Statistik 2022</a:t>
            </a:r>
          </a:p>
          <a:p>
            <a:pPr lvl="1"/>
            <a:r>
              <a:rPr lang="sv-SE" dirty="0"/>
              <a:t>Inrikestransporter 492 464 000kg</a:t>
            </a:r>
          </a:p>
          <a:p>
            <a:pPr lvl="2"/>
            <a:r>
              <a:rPr lang="sv-SE" dirty="0" err="1"/>
              <a:t>Inkl</a:t>
            </a:r>
            <a:r>
              <a:rPr lang="sv-SE" dirty="0"/>
              <a:t> paket </a:t>
            </a:r>
          </a:p>
          <a:p>
            <a:pPr lvl="2"/>
            <a:r>
              <a:rPr lang="sv-SE" dirty="0"/>
              <a:t>B2B samt B2C</a:t>
            </a:r>
          </a:p>
          <a:p>
            <a:pPr lvl="1"/>
            <a:r>
              <a:rPr lang="sv-SE" dirty="0"/>
              <a:t>Totalt 295 miljoner paket</a:t>
            </a:r>
          </a:p>
          <a:p>
            <a:pPr lvl="2"/>
            <a:r>
              <a:rPr lang="sv-SE" dirty="0"/>
              <a:t>43 miljoner utrikespaket</a:t>
            </a:r>
          </a:p>
          <a:p>
            <a:pPr lvl="1"/>
            <a:r>
              <a:rPr lang="sv-SE" dirty="0"/>
              <a:t>Övervägande delen av verksamheten</a:t>
            </a:r>
          </a:p>
          <a:p>
            <a:pPr lvl="2"/>
            <a:r>
              <a:rPr lang="sv-SE" dirty="0"/>
              <a:t>DHL, Schenker </a:t>
            </a:r>
          </a:p>
          <a:p>
            <a:pPr lvl="2"/>
            <a:r>
              <a:rPr lang="sv-SE" dirty="0"/>
              <a:t>B2B ca 80 %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3"/>
            <a:endParaRPr lang="sv-SE" dirty="0"/>
          </a:p>
          <a:p>
            <a:pPr lvl="2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759669B-C08F-4095-E4F6-04555DC3C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76"/>
          <a:stretch/>
        </p:blipFill>
        <p:spPr>
          <a:xfrm>
            <a:off x="6096000" y="1322515"/>
            <a:ext cx="6265323" cy="25492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C0876C65-DA87-9CB4-C831-BC641A3C6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83" r="50117"/>
          <a:stretch/>
        </p:blipFill>
        <p:spPr>
          <a:xfrm>
            <a:off x="6096000" y="1577437"/>
            <a:ext cx="3792583" cy="221854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1242EEEF-5BB0-378E-57A9-7D5C8005B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4" b="88047"/>
          <a:stretch/>
        </p:blipFill>
        <p:spPr>
          <a:xfrm>
            <a:off x="6213961" y="3799797"/>
            <a:ext cx="7058297" cy="352704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716D8230-FFC1-6BD8-AEF2-28A40B7DF8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16" r="50437"/>
          <a:stretch/>
        </p:blipFill>
        <p:spPr>
          <a:xfrm>
            <a:off x="6244046" y="4095183"/>
            <a:ext cx="3499064" cy="2625680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6F93628E-2027-5E51-E30A-DAC200D2B0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57" t="35619" r="48036" b="39451"/>
          <a:stretch/>
        </p:blipFill>
        <p:spPr>
          <a:xfrm>
            <a:off x="540129" y="5148253"/>
            <a:ext cx="3792583" cy="1709747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4AEC9852-4523-4427-85D9-27963EAA01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14" t="30256" r="46000" b="64570"/>
          <a:stretch/>
        </p:blipFill>
        <p:spPr>
          <a:xfrm>
            <a:off x="561704" y="4801475"/>
            <a:ext cx="3997234" cy="354820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611E832C-F850-1C0E-6F6A-946A7A3720B6}"/>
              </a:ext>
            </a:extLst>
          </p:cNvPr>
          <p:cNvSpPr txBox="1"/>
          <p:nvPr/>
        </p:nvSpPr>
        <p:spPr>
          <a:xfrm>
            <a:off x="9888583" y="6174805"/>
            <a:ext cx="228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i="1" dirty="0"/>
              <a:t>Källa: Svenska postmarknad 2022.</a:t>
            </a:r>
          </a:p>
          <a:p>
            <a:r>
              <a:rPr lang="sv-SE" sz="1000" i="1" dirty="0"/>
              <a:t>Post-och tele styrelsen </a:t>
            </a:r>
          </a:p>
        </p:txBody>
      </p:sp>
    </p:spTree>
    <p:extLst>
      <p:ext uri="{BB962C8B-B14F-4D97-AF65-F5344CB8AC3E}">
        <p14:creationId xmlns:p14="http://schemas.microsoft.com/office/powerpoint/2010/main" val="72047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ruta 8">
            <a:extLst>
              <a:ext uri="{FF2B5EF4-FFF2-40B4-BE49-F238E27FC236}">
                <a16:creationId xmlns:a16="http://schemas.microsoft.com/office/drawing/2014/main" id="{66272FB9-8F15-E02E-3C38-31A9008034F6}"/>
              </a:ext>
            </a:extLst>
          </p:cNvPr>
          <p:cNvSpPr txBox="1"/>
          <p:nvPr/>
        </p:nvSpPr>
        <p:spPr>
          <a:xfrm>
            <a:off x="694508" y="5519057"/>
            <a:ext cx="609382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400" dirty="0"/>
              <a:t>Slutsats</a:t>
            </a:r>
          </a:p>
          <a:p>
            <a:r>
              <a:rPr lang="sv-SE" dirty="0"/>
              <a:t>E-handels paket utgör en mycket</a:t>
            </a:r>
          </a:p>
          <a:p>
            <a:r>
              <a:rPr lang="sv-SE" dirty="0"/>
              <a:t>liten andel av de totala godsvolymerna</a:t>
            </a:r>
          </a:p>
          <a:p>
            <a:r>
              <a:rPr lang="sv-SE" dirty="0"/>
              <a:t>Marknaden minskade med 7% 2022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1F6840E1-2A1E-2AE7-02AC-4535CDF9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39" y="3763040"/>
            <a:ext cx="2780211" cy="2133426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E30A4A9E-E985-8358-9DBC-D3174231E1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11"/>
          <a:stretch/>
        </p:blipFill>
        <p:spPr>
          <a:xfrm>
            <a:off x="721480" y="2277118"/>
            <a:ext cx="3250475" cy="1530229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0D4CD8FA-A8EE-B8C1-D115-1E44FF6F2429}"/>
              </a:ext>
            </a:extLst>
          </p:cNvPr>
          <p:cNvSpPr txBox="1"/>
          <p:nvPr/>
        </p:nvSpPr>
        <p:spPr>
          <a:xfrm>
            <a:off x="694508" y="1829301"/>
            <a:ext cx="484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/>
              <a:t>C2X</a:t>
            </a:r>
            <a:r>
              <a:rPr lang="sv-SE" sz="2000" dirty="0"/>
              <a:t> = leveranser mellan privatpersoner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60B8CB02-D74F-EB31-B265-E2C8ABEA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Leveranser B2B, B2C och C2X</a:t>
            </a:r>
            <a:endParaRPr lang="sv-SE" dirty="0"/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E39FD52D-FE45-6974-567C-2B2C38E9F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0527" t="33837" r="15907" b="11911"/>
          <a:stretch/>
        </p:blipFill>
        <p:spPr>
          <a:xfrm>
            <a:off x="6035886" y="1317367"/>
            <a:ext cx="5942754" cy="5403023"/>
          </a:xfrm>
        </p:spPr>
      </p:pic>
    </p:spTree>
    <p:extLst>
      <p:ext uri="{BB962C8B-B14F-4D97-AF65-F5344CB8AC3E}">
        <p14:creationId xmlns:p14="http://schemas.microsoft.com/office/powerpoint/2010/main" val="10903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78B58FF-9999-D49A-99C9-4A402AB8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Samlastning</a:t>
            </a:r>
          </a:p>
          <a:p>
            <a:pPr lvl="1"/>
            <a:r>
              <a:rPr lang="sv-SE" dirty="0"/>
              <a:t>Fjärrtransporter</a:t>
            </a:r>
          </a:p>
          <a:p>
            <a:r>
              <a:rPr lang="sv-SE" dirty="0"/>
              <a:t>Utmaningar</a:t>
            </a:r>
          </a:p>
          <a:p>
            <a:pPr lvl="1"/>
            <a:r>
              <a:rPr lang="sv-SE" dirty="0"/>
              <a:t>”Last mile”</a:t>
            </a:r>
          </a:p>
          <a:p>
            <a:pPr lvl="1"/>
            <a:r>
              <a:rPr lang="sv-SE" dirty="0"/>
              <a:t>Privatpersoners</a:t>
            </a:r>
          </a:p>
          <a:p>
            <a:pPr lvl="2"/>
            <a:r>
              <a:rPr lang="sv-SE" dirty="0"/>
              <a:t>Liten kunskap om logistik</a:t>
            </a:r>
          </a:p>
          <a:p>
            <a:pPr lvl="2"/>
            <a:r>
              <a:rPr lang="sv-SE" dirty="0"/>
              <a:t>Liten förståelse </a:t>
            </a:r>
          </a:p>
          <a:p>
            <a:pPr lvl="1"/>
            <a:r>
              <a:rPr lang="sv-SE" dirty="0"/>
              <a:t>Digitalisering</a:t>
            </a:r>
          </a:p>
          <a:p>
            <a:pPr lvl="1"/>
            <a:r>
              <a:rPr lang="sv-SE" dirty="0"/>
              <a:t>Leveranstider/öppettider</a:t>
            </a:r>
          </a:p>
          <a:p>
            <a:pPr lvl="1"/>
            <a:r>
              <a:rPr lang="sv-SE" dirty="0"/>
              <a:t>Stadsleveranser</a:t>
            </a:r>
          </a:p>
          <a:p>
            <a:pPr lvl="1"/>
            <a:r>
              <a:rPr lang="sv-SE" dirty="0"/>
              <a:t>Hållbarhet</a:t>
            </a:r>
          </a:p>
          <a:p>
            <a:pPr lvl="2"/>
            <a:r>
              <a:rPr lang="sv-SE" dirty="0"/>
              <a:t>Samlastning</a:t>
            </a:r>
          </a:p>
          <a:p>
            <a:pPr lvl="2"/>
            <a:r>
              <a:rPr lang="sv-SE" dirty="0"/>
              <a:t>Leveranstider</a:t>
            </a:r>
          </a:p>
          <a:p>
            <a:pPr lvl="2"/>
            <a:endParaRPr lang="sv-SE" dirty="0"/>
          </a:p>
          <a:p>
            <a:pPr lvl="2"/>
            <a:endParaRPr lang="sv-SE" dirty="0"/>
          </a:p>
          <a:p>
            <a:pPr lvl="1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516B848C-8235-3C3E-BBB8-91A0C43E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Leveranser B2B, B2C och C2X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70DDBE2-C581-C084-BEA0-FDCCC8F0D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623" y="3915305"/>
            <a:ext cx="4939937" cy="22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En bild som visar himmel, utomhus, väg, gata&#10;&#10;Beskrivning genererad med mycket hög exakthet">
            <a:extLst>
              <a:ext uri="{FF2B5EF4-FFF2-40B4-BE49-F238E27FC236}">
                <a16:creationId xmlns:a16="http://schemas.microsoft.com/office/drawing/2014/main" id="{6257FBC8-C0DD-41DA-9688-BCFA803DF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7" r="4104" b="-2"/>
          <a:stretch/>
        </p:blipFill>
        <p:spPr>
          <a:xfrm>
            <a:off x="828772" y="1904281"/>
            <a:ext cx="5074070" cy="4272681"/>
          </a:xfrm>
          <a:prstGeom prst="rect">
            <a:avLst/>
          </a:prstGeom>
        </p:spPr>
      </p:pic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Terminalsystem och transportsystem inrikes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r>
              <a:rPr lang="sv-SE" sz="2400" dirty="0"/>
              <a:t>Terminaler</a:t>
            </a:r>
          </a:p>
          <a:p>
            <a:pPr lvl="1"/>
            <a:r>
              <a:rPr lang="sv-SE" dirty="0"/>
              <a:t>HUB terminal </a:t>
            </a:r>
          </a:p>
          <a:p>
            <a:pPr lvl="1"/>
            <a:r>
              <a:rPr lang="sv-SE" dirty="0"/>
              <a:t>Hamnterminal</a:t>
            </a:r>
          </a:p>
          <a:p>
            <a:pPr lvl="1"/>
            <a:r>
              <a:rPr lang="sv-SE" dirty="0"/>
              <a:t>Färjeterminal </a:t>
            </a:r>
          </a:p>
          <a:p>
            <a:pPr lvl="1"/>
            <a:r>
              <a:rPr lang="sv-SE" dirty="0"/>
              <a:t>Flygterminal</a:t>
            </a:r>
          </a:p>
          <a:p>
            <a:pPr lvl="1"/>
            <a:r>
              <a:rPr lang="sv-SE" dirty="0"/>
              <a:t>Kombiterminal</a:t>
            </a:r>
          </a:p>
          <a:p>
            <a:pPr lvl="1"/>
            <a:r>
              <a:rPr lang="sv-SE" b="1" dirty="0"/>
              <a:t>Godsterminaler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8810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Transportenheter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412777"/>
            <a:ext cx="10515600" cy="4764186"/>
          </a:xfrm>
        </p:spPr>
        <p:txBody>
          <a:bodyPr>
            <a:normAutofit fontScale="77500" lnSpcReduction="20000"/>
          </a:bodyPr>
          <a:lstStyle/>
          <a:p>
            <a:r>
              <a:rPr lang="sv-SE" dirty="0"/>
              <a:t>Godsterminalen hanterar transportenheter</a:t>
            </a:r>
          </a:p>
          <a:p>
            <a:r>
              <a:rPr lang="sv-SE" dirty="0"/>
              <a:t>En</a:t>
            </a:r>
            <a:r>
              <a:rPr lang="sv-SE" sz="2600" dirty="0"/>
              <a:t>het som varor kan lastas i tex</a:t>
            </a:r>
          </a:p>
          <a:p>
            <a:pPr lvl="1"/>
            <a:r>
              <a:rPr lang="sv-SE" sz="2200" dirty="0"/>
              <a:t>Pall</a:t>
            </a:r>
          </a:p>
          <a:p>
            <a:pPr lvl="1"/>
            <a:r>
              <a:rPr lang="sv-SE" sz="2200" dirty="0"/>
              <a:t>Låda</a:t>
            </a:r>
          </a:p>
          <a:p>
            <a:pPr lvl="1"/>
            <a:r>
              <a:rPr lang="sv-SE" sz="2200" dirty="0"/>
              <a:t>Häck</a:t>
            </a:r>
          </a:p>
          <a:p>
            <a:pPr lvl="1"/>
            <a:r>
              <a:rPr lang="sv-SE" sz="2200" dirty="0"/>
              <a:t>Kartong</a:t>
            </a:r>
          </a:p>
          <a:p>
            <a:pPr lvl="1"/>
            <a:r>
              <a:rPr lang="sv-SE" sz="2200" dirty="0"/>
              <a:t>Fat</a:t>
            </a:r>
          </a:p>
          <a:p>
            <a:r>
              <a:rPr lang="sv-SE" sz="2600" dirty="0"/>
              <a:t>Funktion</a:t>
            </a:r>
            <a:endParaRPr lang="sv-SE" sz="2400" dirty="0"/>
          </a:p>
          <a:p>
            <a:pPr marL="1257300" lvl="2" indent="-457200"/>
            <a:r>
              <a:rPr lang="sv-SE" sz="2400" dirty="0"/>
              <a:t>Hålla samman godset</a:t>
            </a:r>
          </a:p>
          <a:p>
            <a:pPr marL="1257300" lvl="2" indent="-457200"/>
            <a:r>
              <a:rPr lang="sv-SE" sz="2400" dirty="0"/>
              <a:t>Vara bärande</a:t>
            </a:r>
          </a:p>
          <a:p>
            <a:pPr marL="1257300" lvl="2" indent="-457200"/>
            <a:r>
              <a:rPr lang="sv-SE" sz="2400" dirty="0"/>
              <a:t>Skyddande</a:t>
            </a:r>
          </a:p>
          <a:p>
            <a:pPr marL="1714500" lvl="3" indent="-457200"/>
            <a:r>
              <a:rPr lang="sv-SE" sz="2400" dirty="0"/>
              <a:t>Lastsäkring</a:t>
            </a:r>
          </a:p>
          <a:p>
            <a:pPr marL="400050" indent="-457200"/>
            <a:r>
              <a:rPr lang="sv-SE" sz="2600" dirty="0"/>
              <a:t>Fysiska krav</a:t>
            </a:r>
          </a:p>
          <a:p>
            <a:pPr marL="1257300" lvl="2" indent="-457200"/>
            <a:r>
              <a:rPr lang="sv-SE" sz="2400" dirty="0"/>
              <a:t>Storlek</a:t>
            </a:r>
          </a:p>
          <a:p>
            <a:pPr marL="1257300" lvl="2" indent="-457200"/>
            <a:r>
              <a:rPr lang="sv-SE" sz="2400" dirty="0"/>
              <a:t>Tid</a:t>
            </a:r>
          </a:p>
          <a:p>
            <a:pPr marL="1257300" lvl="2" indent="-457200"/>
            <a:r>
              <a:rPr lang="sv-SE" sz="2400" dirty="0"/>
              <a:t>Form</a:t>
            </a:r>
          </a:p>
          <a:p>
            <a:pPr marL="1257300" lvl="2" indent="-457200"/>
            <a:r>
              <a:rPr lang="sv-SE" sz="2400" dirty="0"/>
              <a:t>Hantering</a:t>
            </a:r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04" y="386305"/>
            <a:ext cx="3107804" cy="233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18" y="3612118"/>
            <a:ext cx="2974975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1D852E8A-3D02-4E28-B575-5D89D3C25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101" y="3743630"/>
            <a:ext cx="2804403" cy="2017951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9DF67E71-36AB-4E36-9F90-0B677928D0AC}"/>
              </a:ext>
            </a:extLst>
          </p:cNvPr>
          <p:cNvSpPr txBox="1"/>
          <p:nvPr/>
        </p:nvSpPr>
        <p:spPr>
          <a:xfrm>
            <a:off x="7125660" y="5946247"/>
            <a:ext cx="443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EUR pall 1,20 m l x 0,80m b</a:t>
            </a:r>
          </a:p>
        </p:txBody>
      </p:sp>
    </p:spTree>
    <p:extLst>
      <p:ext uri="{BB962C8B-B14F-4D97-AF65-F5344CB8AC3E}">
        <p14:creationId xmlns:p14="http://schemas.microsoft.com/office/powerpoint/2010/main" val="7236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6" name="Picture 4" descr="En bild som visar byggnad, inomhus&#10;&#10;Beskrivning genererad med hög exakth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6"/>
          <a:stretch/>
        </p:blipFill>
        <p:spPr bwMode="auto">
          <a:xfrm>
            <a:off x="7829551" y="3161699"/>
            <a:ext cx="4042410" cy="272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Bildobjekt 3" descr="En bild som visar lastbil, väg, utomhus, byggnad&#10;&#10;Beskrivning genererad med mycket hög exakthet">
            <a:extLst>
              <a:ext uri="{FF2B5EF4-FFF2-40B4-BE49-F238E27FC236}">
                <a16:creationId xmlns:a16="http://schemas.microsoft.com/office/drawing/2014/main" id="{69BAA695-B5C5-4912-802A-74477060D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1" y="570685"/>
            <a:ext cx="4042409" cy="1758447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sv-SE" sz="4000" dirty="0"/>
              <a:t>Terminalsystem och transportsystem inrikes</a:t>
            </a:r>
            <a:endParaRPr lang="sv-SE" sz="4000" b="1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/>
              <a:t>Terminalverksamhet</a:t>
            </a:r>
          </a:p>
          <a:p>
            <a:pPr marL="857250" lvl="1" indent="-457200"/>
            <a:r>
              <a:rPr lang="sv-SE" dirty="0"/>
              <a:t>Kapacitet</a:t>
            </a:r>
          </a:p>
          <a:p>
            <a:pPr marL="1257300" lvl="2" indent="-457200"/>
            <a:r>
              <a:rPr lang="sv-SE" sz="2400" dirty="0"/>
              <a:t>Dygn</a:t>
            </a:r>
          </a:p>
          <a:p>
            <a:pPr marL="857250" lvl="1" indent="-457200"/>
            <a:r>
              <a:rPr lang="sv-SE" dirty="0"/>
              <a:t>Lastning/Lossning</a:t>
            </a:r>
          </a:p>
          <a:p>
            <a:pPr marL="1257300" lvl="2" indent="-457200"/>
            <a:r>
              <a:rPr lang="sv-SE" sz="2400" dirty="0"/>
              <a:t>Bryggor</a:t>
            </a:r>
          </a:p>
          <a:p>
            <a:pPr marL="1257300" lvl="2" indent="-457200"/>
            <a:r>
              <a:rPr lang="sv-SE" sz="2400" dirty="0"/>
              <a:t>Lastkaj</a:t>
            </a:r>
          </a:p>
          <a:p>
            <a:pPr marL="1257300" lvl="2" indent="-457200"/>
            <a:r>
              <a:rPr lang="sv-SE" sz="2400" dirty="0"/>
              <a:t>Gård</a:t>
            </a:r>
          </a:p>
          <a:p>
            <a:pPr marL="800100" lvl="2" indent="0">
              <a:buNone/>
            </a:pP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65433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Terminalsystem och transportsystem inrikes</a:t>
            </a:r>
            <a:endParaRPr lang="sv-SE" b="1" dirty="0">
              <a:solidFill>
                <a:schemeClr val="tx2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5"/>
          <a:stretch/>
        </p:blipFill>
        <p:spPr bwMode="auto">
          <a:xfrm>
            <a:off x="2855640" y="1412776"/>
            <a:ext cx="6229784" cy="5193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149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15463</TotalTime>
  <Words>1051</Words>
  <Application>Microsoft Office PowerPoint</Application>
  <PresentationFormat>Widescreen</PresentationFormat>
  <Paragraphs>379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Office-tema</vt:lpstr>
      <vt:lpstr>PowerPoint Presentation</vt:lpstr>
      <vt:lpstr>Logistikaktörer</vt:lpstr>
      <vt:lpstr>Leveranser B2B och B2C</vt:lpstr>
      <vt:lpstr>Leveranser B2B, B2C och C2X</vt:lpstr>
      <vt:lpstr>Leveranser B2B, B2C och C2X</vt:lpstr>
      <vt:lpstr>Terminalsystem och transportsystem inrikes</vt:lpstr>
      <vt:lpstr>Transportenheter</vt:lpstr>
      <vt:lpstr>Terminalsystem och transportsystem inrikes</vt:lpstr>
      <vt:lpstr>Terminalsystem och transportsystem inrikes</vt:lpstr>
      <vt:lpstr>Terminalsystem och transportsystem inrikes</vt:lpstr>
      <vt:lpstr>Terminalsystem och transportsystem inrikes</vt:lpstr>
      <vt:lpstr>Terminalsystem och transportsystem inrikes</vt:lpstr>
      <vt:lpstr>Terminalsystem och transportsystem inrikes</vt:lpstr>
      <vt:lpstr>PowerPoint Presentation</vt:lpstr>
      <vt:lpstr>Terminalsystem och transportsystem inrikes</vt:lpstr>
      <vt:lpstr>PowerPoint Presentation</vt:lpstr>
      <vt:lpstr>Terminalsystem och transportsystem inrikes</vt:lpstr>
      <vt:lpstr>PowerPoint Presentation</vt:lpstr>
      <vt:lpstr>PowerPoint Presentation</vt:lpstr>
      <vt:lpstr>PowerPoint Presentation</vt:lpstr>
      <vt:lpstr>Terminalsystem och transportsystem inrikes</vt:lpstr>
      <vt:lpstr>Terminalsystem och transportsystem inrikes</vt:lpstr>
      <vt:lpstr>Terminalsystem och transportsystem inrikes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Xingrong Zong</cp:lastModifiedBy>
  <cp:revision>83</cp:revision>
  <dcterms:created xsi:type="dcterms:W3CDTF">2017-06-22T12:02:19Z</dcterms:created>
  <dcterms:modified xsi:type="dcterms:W3CDTF">2023-12-05T22:21:19Z</dcterms:modified>
</cp:coreProperties>
</file>